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image/gif" Extension="gif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71" r:id="rId4"/>
    <p:sldMasterId id="2147483672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</p:sldIdLst>
  <p:sldSz cy="5143500" cx="9144000"/>
  <p:notesSz cx="6858000" cy="9144000"/>
  <p:embeddedFontLst>
    <p:embeddedFont>
      <p:font typeface="Proxima Nova"/>
      <p:regular r:id="rId17"/>
      <p:bold r:id="rId18"/>
      <p:italic r:id="rId19"/>
      <p:boldItalic r:id="rId2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tableStyles.xml><?xml version="1.0" encoding="utf-8"?>
<a:tblStyleLst xmlns:a="http://schemas.openxmlformats.org/drawingml/2006/main" xmlns:r="http://schemas.openxmlformats.org/officeDocument/2006/relationships" def="{1DE08798-94CF-4135-ABB1-E70872F99484}">
  <a:tblStyle styleId="{1DE08798-94CF-4135-ABB1-E70872F99484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ProximaNova-boldItalic.fntdata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font" Target="fonts/ProximaNova-regular.fntdata"/><Relationship Id="rId16" Type="http://schemas.openxmlformats.org/officeDocument/2006/relationships/slide" Target="slides/slide10.xml"/><Relationship Id="rId5" Type="http://schemas.openxmlformats.org/officeDocument/2006/relationships/slideMaster" Target="slideMasters/slideMaster2.xml"/><Relationship Id="rId19" Type="http://schemas.openxmlformats.org/officeDocument/2006/relationships/font" Target="fonts/ProximaNova-italic.fntdata"/><Relationship Id="rId6" Type="http://schemas.openxmlformats.org/officeDocument/2006/relationships/notesMaster" Target="notesMasters/notesMaster1.xml"/><Relationship Id="rId18" Type="http://schemas.openxmlformats.org/officeDocument/2006/relationships/font" Target="fonts/ProximaNova-bold.fntdata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g8a16bd7fd3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8" name="Google Shape;98;g8a16bd7fd3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g8abf3c4117_1_2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1" name="Google Shape;161;g8abf3c4117_1_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g8a16bd7fd3_0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4" name="Google Shape;104;g8a16bd7fd3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g8abf3c4117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1" name="Google Shape;111;g8abf3c4117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g8abf3c4117_1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" name="Google Shape;117;g8abf3c4117_1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g8abf3c4117_1_3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3" name="Google Shape;123;g8abf3c4117_1_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g8abf3c4117_1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9" name="Google Shape;129;g8abf3c4117_1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g8abf3c4117_1_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5" name="Google Shape;135;g8abf3c4117_1_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g8a9def8539_2_5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42" name="Google Shape;142;g8a9def8539_2_55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43" name="Google Shape;143;g8a9def8539_2_55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g8a9def8539_7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51" name="Google Shape;151;g8a9def8539_7_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52" name="Google Shape;152;g8a9def8539_7_0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4.gif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png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ustom Layout">
  <p:cSld name="Custom Layout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A close up of a logo&#10;&#10;Description automatically generated" id="57" name="Google Shape;57;p1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11_Title Slide">
  <p:cSld name="11_Title Slide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5"/>
          <p:cNvSpPr txBox="1"/>
          <p:nvPr>
            <p:ph idx="1" type="body"/>
          </p:nvPr>
        </p:nvSpPr>
        <p:spPr>
          <a:xfrm>
            <a:off x="1143000" y="1766741"/>
            <a:ext cx="6858000" cy="259556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0" spcFirstLastPara="1" rIns="68575" wrap="square" tIns="34275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accent6"/>
              </a:buClr>
              <a:buSzPts val="1200"/>
              <a:buNone/>
              <a:defRPr b="1" sz="1200">
                <a:solidFill>
                  <a:schemeClr val="accent6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indent="-2286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5pPr>
            <a:lvl6pPr indent="-3175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60" name="Google Shape;60;p15"/>
          <p:cNvSpPr txBox="1"/>
          <p:nvPr>
            <p:ph idx="2" type="body"/>
          </p:nvPr>
        </p:nvSpPr>
        <p:spPr>
          <a:xfrm>
            <a:off x="1143000" y="2198975"/>
            <a:ext cx="6858000" cy="13729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0" spcFirstLastPara="1" rIns="68575" wrap="square" tIns="34275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5000"/>
              <a:buNone/>
              <a:defRPr b="1" sz="5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indent="-2286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5pPr>
            <a:lvl6pPr indent="-3175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image_half">
  <p:cSld name="image_half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6"/>
          <p:cNvSpPr/>
          <p:nvPr>
            <p:ph idx="2" type="pic"/>
          </p:nvPr>
        </p:nvSpPr>
        <p:spPr>
          <a:xfrm>
            <a:off x="4572000" y="0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A5A5A5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A5A5A5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lvl="1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lvl="2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lvl="3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lvl="4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peakers">
  <p:cSld name="speakers"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7"/>
          <p:cNvSpPr/>
          <p:nvPr>
            <p:ph idx="2" type="pic"/>
          </p:nvPr>
        </p:nvSpPr>
        <p:spPr>
          <a:xfrm>
            <a:off x="1143000" y="1750868"/>
            <a:ext cx="3283527" cy="1808957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A5A5A5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A5A5A5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lvl="1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lvl="2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lvl="3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lvl="4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5" name="Google Shape;65;p17"/>
          <p:cNvSpPr txBox="1"/>
          <p:nvPr>
            <p:ph idx="1" type="body"/>
          </p:nvPr>
        </p:nvSpPr>
        <p:spPr>
          <a:xfrm>
            <a:off x="1143000" y="3808268"/>
            <a:ext cx="3283527" cy="23083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0" spcFirstLastPara="1" rIns="68575" wrap="square" tIns="34275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accent4"/>
              </a:buClr>
              <a:buSzPts val="1100"/>
              <a:buNone/>
              <a:defRPr b="0" sz="1100">
                <a:solidFill>
                  <a:schemeClr val="accent4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indent="-2286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5pPr>
            <a:lvl6pPr indent="-3175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66" name="Google Shape;66;p17"/>
          <p:cNvSpPr txBox="1"/>
          <p:nvPr>
            <p:ph idx="3" type="body"/>
          </p:nvPr>
        </p:nvSpPr>
        <p:spPr>
          <a:xfrm>
            <a:off x="1143000" y="3584863"/>
            <a:ext cx="3283527" cy="27699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0" spcFirstLastPara="1" rIns="68575" wrap="square" tIns="34275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b="1" sz="14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indent="-2286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5pPr>
            <a:lvl6pPr indent="-3175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67" name="Google Shape;67;p17"/>
          <p:cNvSpPr txBox="1"/>
          <p:nvPr>
            <p:ph idx="4" type="body"/>
          </p:nvPr>
        </p:nvSpPr>
        <p:spPr>
          <a:xfrm>
            <a:off x="4717473" y="3808268"/>
            <a:ext cx="3283527" cy="23083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0" spcFirstLastPara="1" rIns="68575" wrap="square" tIns="34275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accent4"/>
              </a:buClr>
              <a:buSzPts val="1100"/>
              <a:buNone/>
              <a:defRPr b="0" sz="1100">
                <a:solidFill>
                  <a:schemeClr val="accent4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indent="-2286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5pPr>
            <a:lvl6pPr indent="-3175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68" name="Google Shape;68;p17"/>
          <p:cNvSpPr txBox="1"/>
          <p:nvPr>
            <p:ph idx="5" type="body"/>
          </p:nvPr>
        </p:nvSpPr>
        <p:spPr>
          <a:xfrm>
            <a:off x="4717473" y="3584863"/>
            <a:ext cx="3283527" cy="27699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0" spcFirstLastPara="1" rIns="68575" wrap="square" tIns="34275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b="1" sz="14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indent="-2286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5pPr>
            <a:lvl6pPr indent="-3175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69" name="Google Shape;69;p17"/>
          <p:cNvSpPr txBox="1"/>
          <p:nvPr>
            <p:ph idx="6" type="body"/>
          </p:nvPr>
        </p:nvSpPr>
        <p:spPr>
          <a:xfrm>
            <a:off x="1143000" y="1200150"/>
            <a:ext cx="6858000" cy="364622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0" spcFirstLastPara="1" rIns="68575" wrap="square" tIns="34275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accent6"/>
              </a:buClr>
              <a:buSzPts val="1500"/>
              <a:buNone/>
              <a:defRPr b="1" sz="1500">
                <a:solidFill>
                  <a:schemeClr val="accent6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indent="-2286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5pPr>
            <a:lvl6pPr indent="-3175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70" name="Google Shape;70;p17"/>
          <p:cNvSpPr/>
          <p:nvPr>
            <p:ph idx="7" type="pic"/>
          </p:nvPr>
        </p:nvSpPr>
        <p:spPr>
          <a:xfrm>
            <a:off x="4717473" y="1750867"/>
            <a:ext cx="3283527" cy="1808957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A5A5A5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A5A5A5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lvl="1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lvl="2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lvl="3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lvl="4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photo_left">
  <p:cSld name="photo_left"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8"/>
          <p:cNvSpPr/>
          <p:nvPr>
            <p:ph idx="2" type="pic"/>
          </p:nvPr>
        </p:nvSpPr>
        <p:spPr>
          <a:xfrm>
            <a:off x="0" y="0"/>
            <a:ext cx="32004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A5A5A5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A5A5A5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lvl="1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lvl="2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lvl="3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lvl="4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op_image">
  <p:cSld name="top_image"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9"/>
          <p:cNvSpPr/>
          <p:nvPr>
            <p:ph idx="2" type="pic"/>
          </p:nvPr>
        </p:nvSpPr>
        <p:spPr>
          <a:xfrm>
            <a:off x="0" y="0"/>
            <a:ext cx="9144000" cy="257175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A5A5A5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A5A5A5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lvl="1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lvl="2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lvl="3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lvl="4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full_screen_slide" showMasterSp="0">
  <p:cSld name="full_screen_slide"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20"/>
          <p:cNvSpPr/>
          <p:nvPr>
            <p:ph idx="2" type="pic"/>
          </p:nvPr>
        </p:nvSpPr>
        <p:spPr>
          <a:xfrm>
            <a:off x="0" y="0"/>
            <a:ext cx="9144000" cy="5151465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A5A5A5"/>
              </a:buClr>
              <a:buSzPts val="2100"/>
              <a:buFont typeface="Arial"/>
              <a:buNone/>
              <a:defRPr b="0" i="0" sz="2100" u="none" cap="none" strike="noStrike">
                <a:solidFill>
                  <a:srgbClr val="A5A5A5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lvl="1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lvl="2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lvl="3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lvl="4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photo_middle">
  <p:cSld name="photo_middle"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21"/>
          <p:cNvSpPr/>
          <p:nvPr>
            <p:ph idx="2" type="pic"/>
          </p:nvPr>
        </p:nvSpPr>
        <p:spPr>
          <a:xfrm>
            <a:off x="3200400" y="0"/>
            <a:ext cx="27432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A5A5A5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A5A5A5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lvl="1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lvl="2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lvl="3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lvl="4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photo_collage" showMasterSp="0">
  <p:cSld name="photo_collage"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22"/>
          <p:cNvSpPr/>
          <p:nvPr>
            <p:ph idx="2" type="pic"/>
          </p:nvPr>
        </p:nvSpPr>
        <p:spPr>
          <a:xfrm>
            <a:off x="457200" y="1200150"/>
            <a:ext cx="4114800" cy="2743200"/>
          </a:xfrm>
          <a:prstGeom prst="rect">
            <a:avLst/>
          </a:prstGeom>
          <a:solidFill>
            <a:srgbClr val="D8D8D8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A5A5A5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A5A5A5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lvl="1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lvl="2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lvl="3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lvl="4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1" name="Google Shape;81;p22"/>
          <p:cNvSpPr txBox="1"/>
          <p:nvPr/>
        </p:nvSpPr>
        <p:spPr>
          <a:xfrm>
            <a:off x="120161" y="4833470"/>
            <a:ext cx="455057" cy="20079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fld id="{00000000-1234-1234-1234-123412341234}" type="slidenum">
              <a:rPr b="0" i="0" lang="en" sz="900" u="none" cap="none" strike="noStrike">
                <a:solidFill>
                  <a:srgbClr val="BFBFBF"/>
                </a:solidFill>
                <a:latin typeface="Proxima Nova"/>
                <a:ea typeface="Proxima Nova"/>
                <a:cs typeface="Proxima Nova"/>
                <a:sym typeface="Proxima Nova"/>
              </a:rPr>
              <a:t>‹#›</a:t>
            </a:fld>
            <a:endParaRPr b="0" i="0" sz="900" u="none" cap="none" strike="noStrike">
              <a:solidFill>
                <a:srgbClr val="BFBFBF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pic>
        <p:nvPicPr>
          <p:cNvPr descr="A picture containing drawing&#10;&#10;Description automatically generated" id="82" name="Google Shape;82;p2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8316410" y="4879336"/>
            <a:ext cx="607671" cy="109069"/>
          </a:xfrm>
          <a:prstGeom prst="rect">
            <a:avLst/>
          </a:prstGeom>
          <a:noFill/>
          <a:ln>
            <a:noFill/>
          </a:ln>
        </p:spPr>
      </p:pic>
      <p:pic>
        <p:nvPicPr>
          <p:cNvPr id="83" name="Google Shape;83;p2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53726" y="158198"/>
            <a:ext cx="886658" cy="477205"/>
          </a:xfrm>
          <a:prstGeom prst="rect">
            <a:avLst/>
          </a:prstGeom>
          <a:noFill/>
          <a:ln>
            <a:noFill/>
          </a:ln>
        </p:spPr>
      </p:pic>
      <p:pic>
        <p:nvPicPr>
          <p:cNvPr id="84" name="Google Shape;84;p22"/>
          <p:cNvPicPr preferRelativeResize="0"/>
          <p:nvPr/>
        </p:nvPicPr>
        <p:blipFill rotWithShape="1">
          <a:blip r:embed="rId4">
            <a:alphaModFix/>
          </a:blip>
          <a:srcRect b="0" l="12163" r="49056" t="0"/>
          <a:stretch/>
        </p:blipFill>
        <p:spPr>
          <a:xfrm>
            <a:off x="139211" y="158198"/>
            <a:ext cx="839344" cy="47720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2_images_collage" showMasterSp="0">
  <p:cSld name="2_images_collage"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23"/>
          <p:cNvSpPr/>
          <p:nvPr>
            <p:ph idx="2" type="pic"/>
          </p:nvPr>
        </p:nvSpPr>
        <p:spPr>
          <a:xfrm>
            <a:off x="-1" y="0"/>
            <a:ext cx="4572001" cy="2571750"/>
          </a:xfrm>
          <a:prstGeom prst="rect">
            <a:avLst/>
          </a:prstGeom>
          <a:solidFill>
            <a:srgbClr val="D8D8D8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A5A5A5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A5A5A5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lvl="1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lvl="2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lvl="3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lvl="4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7" name="Google Shape;87;p23"/>
          <p:cNvSpPr/>
          <p:nvPr>
            <p:ph idx="3" type="pic"/>
          </p:nvPr>
        </p:nvSpPr>
        <p:spPr>
          <a:xfrm>
            <a:off x="4572000" y="2571750"/>
            <a:ext cx="4571999" cy="2571750"/>
          </a:xfrm>
          <a:prstGeom prst="rect">
            <a:avLst/>
          </a:prstGeom>
          <a:solidFill>
            <a:srgbClr val="D8D8D8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A5A5A5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A5A5A5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lvl="1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lvl="2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lvl="3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lvl="4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photo_right">
  <p:cSld name="photo_right"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24"/>
          <p:cNvSpPr/>
          <p:nvPr>
            <p:ph idx="2" type="pic"/>
          </p:nvPr>
        </p:nvSpPr>
        <p:spPr>
          <a:xfrm>
            <a:off x="5943600" y="0"/>
            <a:ext cx="32004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A5A5A5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A5A5A5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lvl="1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lvl="2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lvl="3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lvl="4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quote">
  <p:cSld name="quote"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25"/>
          <p:cNvSpPr/>
          <p:nvPr/>
        </p:nvSpPr>
        <p:spPr>
          <a:xfrm>
            <a:off x="0" y="1885950"/>
            <a:ext cx="9144000" cy="13716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2" name="Google Shape;92;p25"/>
          <p:cNvSpPr/>
          <p:nvPr/>
        </p:nvSpPr>
        <p:spPr>
          <a:xfrm>
            <a:off x="2857500" y="857250"/>
            <a:ext cx="3429000" cy="3429000"/>
          </a:xfrm>
          <a:prstGeom prst="rect">
            <a:avLst/>
          </a:prstGeom>
          <a:solidFill>
            <a:schemeClr val="lt1"/>
          </a:solidFill>
          <a:ln cap="flat" cmpd="sng" w="127000">
            <a:solidFill>
              <a:schemeClr val="accent4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3" name="Google Shape;93;p25"/>
          <p:cNvSpPr txBox="1"/>
          <p:nvPr>
            <p:ph idx="1" type="body"/>
          </p:nvPr>
        </p:nvSpPr>
        <p:spPr>
          <a:xfrm>
            <a:off x="3200400" y="1885950"/>
            <a:ext cx="2743200" cy="153265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228600" lvl="0" marL="457200" algn="l">
              <a:lnSpc>
                <a:spcPct val="125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>
                <a:latin typeface="Proxima Nova"/>
                <a:ea typeface="Proxima Nova"/>
                <a:cs typeface="Proxima Nova"/>
                <a:sym typeface="Proxima Nova"/>
              </a:defRPr>
            </a:lvl1pPr>
            <a:lvl2pPr indent="-2286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>
                <a:latin typeface="Proxima Nova"/>
                <a:ea typeface="Proxima Nova"/>
                <a:cs typeface="Proxima Nova"/>
                <a:sym typeface="Proxima Nova"/>
              </a:defRPr>
            </a:lvl2pPr>
            <a:lvl3pPr indent="-2286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>
                <a:latin typeface="Proxima Nova"/>
                <a:ea typeface="Proxima Nova"/>
                <a:cs typeface="Proxima Nova"/>
                <a:sym typeface="Proxima Nova"/>
              </a:defRPr>
            </a:lvl3pPr>
            <a:lvl4pPr indent="-2286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>
                <a:latin typeface="Proxima Nova"/>
                <a:ea typeface="Proxima Nova"/>
                <a:cs typeface="Proxima Nova"/>
                <a:sym typeface="Proxima Nova"/>
              </a:defRPr>
            </a:lvl4pPr>
            <a:lvl5pPr indent="-228600" lvl="4" marL="22860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>
                <a:latin typeface="Proxima Nova"/>
                <a:ea typeface="Proxima Nova"/>
                <a:cs typeface="Proxima Nova"/>
                <a:sym typeface="Proxima Nova"/>
              </a:defRPr>
            </a:lvl5pPr>
            <a:lvl6pPr indent="-3175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94" name="Google Shape;94;p25"/>
          <p:cNvSpPr txBox="1"/>
          <p:nvPr>
            <p:ph idx="2" type="body"/>
          </p:nvPr>
        </p:nvSpPr>
        <p:spPr>
          <a:xfrm>
            <a:off x="3200400" y="3433222"/>
            <a:ext cx="2743200" cy="51629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66666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b="0" sz="1400">
                <a:latin typeface="Proxima Nova"/>
                <a:ea typeface="Proxima Nova"/>
                <a:cs typeface="Proxima Nova"/>
                <a:sym typeface="Proxima Nova"/>
              </a:defRPr>
            </a:lvl1pPr>
            <a:lvl2pPr indent="-2286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>
                <a:latin typeface="Proxima Nova"/>
                <a:ea typeface="Proxima Nova"/>
                <a:cs typeface="Proxima Nova"/>
                <a:sym typeface="Proxima Nova"/>
              </a:defRPr>
            </a:lvl2pPr>
            <a:lvl3pPr indent="-2286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>
                <a:latin typeface="Proxima Nova"/>
                <a:ea typeface="Proxima Nova"/>
                <a:cs typeface="Proxima Nova"/>
                <a:sym typeface="Proxima Nova"/>
              </a:defRPr>
            </a:lvl3pPr>
            <a:lvl4pPr indent="-2286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>
                <a:latin typeface="Proxima Nova"/>
                <a:ea typeface="Proxima Nova"/>
                <a:cs typeface="Proxima Nova"/>
                <a:sym typeface="Proxima Nova"/>
              </a:defRPr>
            </a:lvl4pPr>
            <a:lvl5pPr indent="-228600" lvl="4" marL="22860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>
                <a:latin typeface="Proxima Nova"/>
                <a:ea typeface="Proxima Nova"/>
                <a:cs typeface="Proxima Nova"/>
                <a:sym typeface="Proxima Nova"/>
              </a:defRPr>
            </a:lvl5pPr>
            <a:lvl6pPr indent="-3175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95" name="Google Shape;95;p25"/>
          <p:cNvSpPr txBox="1"/>
          <p:nvPr/>
        </p:nvSpPr>
        <p:spPr>
          <a:xfrm>
            <a:off x="2982191" y="457201"/>
            <a:ext cx="1007917" cy="3381695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500"/>
              <a:buFont typeface="Arial"/>
              <a:buNone/>
            </a:pPr>
            <a:r>
              <a:rPr b="0" i="0" lang="en" sz="21500" u="none" cap="none" strike="noStrike">
                <a:solidFill>
                  <a:schemeClr val="lt2"/>
                </a:solidFill>
                <a:latin typeface="Proxima Nova"/>
                <a:ea typeface="Proxima Nova"/>
                <a:cs typeface="Proxima Nova"/>
                <a:sym typeface="Proxima Nova"/>
              </a:rPr>
              <a:t>“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18.xml"/><Relationship Id="rId13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0.xml"/><Relationship Id="rId1" Type="http://schemas.openxmlformats.org/officeDocument/2006/relationships/image" Target="../media/image1.png"/><Relationship Id="rId2" Type="http://schemas.openxmlformats.org/officeDocument/2006/relationships/image" Target="../media/image2.png"/><Relationship Id="rId3" Type="http://schemas.openxmlformats.org/officeDocument/2006/relationships/image" Target="../media/image3.png"/><Relationship Id="rId4" Type="http://schemas.openxmlformats.org/officeDocument/2006/relationships/slideLayout" Target="../slideLayouts/slideLayout12.xml"/><Relationship Id="rId9" Type="http://schemas.openxmlformats.org/officeDocument/2006/relationships/slideLayout" Target="../slideLayouts/slideLayout17.xml"/><Relationship Id="rId15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2.xml"/><Relationship Id="rId16" Type="http://schemas.openxmlformats.org/officeDocument/2006/relationships/theme" Target="../theme/theme3.xml"/><Relationship Id="rId5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5.xml"/><Relationship Id="rId8" Type="http://schemas.openxmlformats.org/officeDocument/2006/relationships/slideLayout" Target="../slideLayouts/slideLayout1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Google Shape;51;p13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1153726" y="158198"/>
            <a:ext cx="886658" cy="477205"/>
          </a:xfrm>
          <a:prstGeom prst="rect">
            <a:avLst/>
          </a:prstGeom>
          <a:noFill/>
          <a:ln>
            <a:noFill/>
          </a:ln>
        </p:spPr>
      </p:pic>
      <p:sp>
        <p:nvSpPr>
          <p:cNvPr id="52" name="Google Shape;52;p13"/>
          <p:cNvSpPr txBox="1"/>
          <p:nvPr/>
        </p:nvSpPr>
        <p:spPr>
          <a:xfrm>
            <a:off x="120161" y="4833470"/>
            <a:ext cx="455057" cy="20079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fld id="{00000000-1234-1234-1234-123412341234}" type="slidenum">
              <a:rPr b="0" i="0" lang="en" sz="900" u="none" cap="none" strike="noStrike">
                <a:solidFill>
                  <a:srgbClr val="BFBFBF"/>
                </a:solidFill>
                <a:latin typeface="Proxima Nova"/>
                <a:ea typeface="Proxima Nova"/>
                <a:cs typeface="Proxima Nova"/>
                <a:sym typeface="Proxima Nova"/>
              </a:rPr>
              <a:t>‹#›</a:t>
            </a:fld>
            <a:endParaRPr b="0" i="0" sz="900" u="none" cap="none" strike="noStrike">
              <a:solidFill>
                <a:srgbClr val="BFBFBF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pic>
        <p:nvPicPr>
          <p:cNvPr id="53" name="Google Shape;53;p13"/>
          <p:cNvPicPr preferRelativeResize="0"/>
          <p:nvPr/>
        </p:nvPicPr>
        <p:blipFill rotWithShape="1">
          <a:blip r:embed="rId2">
            <a:alphaModFix/>
          </a:blip>
          <a:srcRect b="0" l="12163" r="49056" t="0"/>
          <a:stretch/>
        </p:blipFill>
        <p:spPr>
          <a:xfrm>
            <a:off x="139211" y="158198"/>
            <a:ext cx="839344" cy="47720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A picture containing drawing&#10;&#10;Description automatically generated" id="54" name="Google Shape;54;p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316410" y="4879336"/>
            <a:ext cx="607671" cy="109069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 txBox="1"/>
          <p:nvPr>
            <p:ph idx="1" type="body"/>
          </p:nvPr>
        </p:nvSpPr>
        <p:spPr>
          <a:xfrm>
            <a:off x="1134676" y="1024103"/>
            <a:ext cx="7018724" cy="326350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indent="-342900" lvl="1" marL="914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indent="-323850" lvl="2" marL="1371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indent="-317500" lvl="3" marL="1828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indent="-317500" lvl="4" marL="22860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4"/>
    <p:sldLayoutId id="2147483660" r:id="rId5"/>
    <p:sldLayoutId id="2147483661" r:id="rId6"/>
    <p:sldLayoutId id="2147483662" r:id="rId7"/>
    <p:sldLayoutId id="2147483663" r:id="rId8"/>
    <p:sldLayoutId id="2147483664" r:id="rId9"/>
    <p:sldLayoutId id="2147483665" r:id="rId10"/>
    <p:sldLayoutId id="2147483666" r:id="rId11"/>
    <p:sldLayoutId id="2147483667" r:id="rId12"/>
    <p:sldLayoutId id="2147483668" r:id="rId13"/>
    <p:sldLayoutId id="2147483669" r:id="rId14"/>
    <p:sldLayoutId id="2147483670" r:id="rId15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>
        <p15:guide id="1" orient="horz" pos="1620">
          <p15:clr>
            <a:srgbClr val="F26B43"/>
          </p15:clr>
        </p15:guide>
        <p15:guide id="2" pos="2880">
          <p15:clr>
            <a:srgbClr val="F26B43"/>
          </p15:clr>
        </p15:guide>
        <p15:guide id="3" orient="horz" pos="1188">
          <p15:clr>
            <a:srgbClr val="F26B43"/>
          </p15:clr>
        </p15:guide>
        <p15:guide id="4" orient="horz" pos="756">
          <p15:clr>
            <a:srgbClr val="F26B43"/>
          </p15:clr>
        </p15:guide>
        <p15:guide id="5" orient="horz" pos="324">
          <p15:clr>
            <a:srgbClr val="F26B43"/>
          </p15:clr>
        </p15:guide>
        <p15:guide id="6" orient="horz" pos="2052">
          <p15:clr>
            <a:srgbClr val="F26B43"/>
          </p15:clr>
        </p15:guide>
        <p15:guide id="7" orient="horz" pos="2484">
          <p15:clr>
            <a:srgbClr val="F26B43"/>
          </p15:clr>
        </p15:guide>
        <p15:guide id="8" orient="horz" pos="2916">
          <p15:clr>
            <a:srgbClr val="F26B43"/>
          </p15:clr>
        </p15:guide>
        <p15:guide id="9" pos="3312">
          <p15:clr>
            <a:srgbClr val="F26B43"/>
          </p15:clr>
        </p15:guide>
        <p15:guide id="10" pos="3744">
          <p15:clr>
            <a:srgbClr val="F26B43"/>
          </p15:clr>
        </p15:guide>
        <p15:guide id="11" pos="4176">
          <p15:clr>
            <a:srgbClr val="F26B43"/>
          </p15:clr>
        </p15:guide>
        <p15:guide id="12" pos="4608">
          <p15:clr>
            <a:srgbClr val="F26B43"/>
          </p15:clr>
        </p15:guide>
        <p15:guide id="13" pos="5040">
          <p15:clr>
            <a:srgbClr val="F26B43"/>
          </p15:clr>
        </p15:guide>
        <p15:guide id="14" pos="5472">
          <p15:clr>
            <a:srgbClr val="F26B43"/>
          </p15:clr>
        </p15:guide>
        <p15:guide id="15" pos="2448">
          <p15:clr>
            <a:srgbClr val="F26B43"/>
          </p15:clr>
        </p15:guide>
        <p15:guide id="16" pos="1584">
          <p15:clr>
            <a:srgbClr val="F26B43"/>
          </p15:clr>
        </p15:guide>
        <p15:guide id="17" pos="2016">
          <p15:clr>
            <a:srgbClr val="F26B43"/>
          </p15:clr>
        </p15:guide>
        <p15:guide id="18" pos="1152">
          <p15:clr>
            <a:srgbClr val="F26B43"/>
          </p15:clr>
        </p15:guide>
        <p15:guide id="19" pos="720">
          <p15:clr>
            <a:srgbClr val="F26B43"/>
          </p15:clr>
        </p15:guide>
        <p15:guide id="20" pos="28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0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5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7.png"/><Relationship Id="rId4" Type="http://schemas.openxmlformats.org/officeDocument/2006/relationships/hyperlink" Target="https://event.on24.com/eventRegistration/EventLobbyServlet?target=reg20.jsp&amp;referrer=https%3A%2F%2Fone.workfront.com%2F&amp;eventid=2409938&amp;sessionid=1&amp;key=E56EC361346BCFFA668FE458376B9267&amp;regTag=&amp;sourcepage=register" TargetMode="External"/><Relationship Id="rId5" Type="http://schemas.openxmlformats.org/officeDocument/2006/relationships/hyperlink" Target="https://one.workfront.com/s/managed-content-blogs/workfront-wednesday-did-you-know-3-key-initiatives-to-ensure-a-successful-rollou-20Y0z000000bmNCEAY?language=en_US" TargetMode="External"/><Relationship Id="rId6" Type="http://schemas.openxmlformats.org/officeDocument/2006/relationships/hyperlink" Target="https://one.workfront.com/s/managed-content-blogs/workfront-wednesday-did-you-know-resources-to-help-transition-users-from-classic-20Y0z000000bmN2EAI?language=en_US" TargetMode="Externa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8.xml"/><Relationship Id="rId3" Type="http://schemas.openxmlformats.org/officeDocument/2006/relationships/hyperlink" Target="https://one.workfront.com/s/question/0D50z00006XcZIKCA3/leap-2020-session-qa-schedule" TargetMode="External"/><Relationship Id="rId4" Type="http://schemas.openxmlformats.org/officeDocument/2006/relationships/hyperlink" Target="https://one.workfront.com/s/group/0F90z000000bw9dCAA/all-discussions" TargetMode="External"/><Relationship Id="rId5" Type="http://schemas.openxmlformats.org/officeDocument/2006/relationships/image" Target="../media/image6.jpg"/></Relationships>
</file>

<file path=ppt/slides/_rels/slide9.xml.rels><?xml version="1.0" encoding="UTF-8" standalone="yes"?><Relationships xmlns="http://schemas.openxmlformats.org/package/2006/relationships"><Relationship Id="rId10" Type="http://schemas.openxmlformats.org/officeDocument/2006/relationships/image" Target="../media/image8.jpg"/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9.xml"/><Relationship Id="rId3" Type="http://schemas.openxmlformats.org/officeDocument/2006/relationships/hyperlink" Target="https://one.workfront.com/s/group/0F90z000000bwNCCAY/it-information-technology" TargetMode="External"/><Relationship Id="rId4" Type="http://schemas.openxmlformats.org/officeDocument/2006/relationships/hyperlink" Target="https://one.workfront.com/s/group/0F90z000000bwNCCAY/it-information-technology" TargetMode="External"/><Relationship Id="rId9" Type="http://schemas.openxmlformats.org/officeDocument/2006/relationships/hyperlink" Target="https://one.workfront.com/s/group/0F90z000000bwNDCAY/enterprise" TargetMode="External"/><Relationship Id="rId5" Type="http://schemas.openxmlformats.org/officeDocument/2006/relationships/hyperlink" Target="https://one.workfront.com/s/group/0F90z000000bwNCCAY/it-information-technology" TargetMode="External"/><Relationship Id="rId6" Type="http://schemas.openxmlformats.org/officeDocument/2006/relationships/hyperlink" Target="https://one.workfront.com/s/group/0F90z000000bwN7CAI/marketing" TargetMode="External"/><Relationship Id="rId7" Type="http://schemas.openxmlformats.org/officeDocument/2006/relationships/hyperlink" Target="https://one.workfront.com/s/group/0F90z000000bwN7CAI/marketing" TargetMode="External"/><Relationship Id="rId8" Type="http://schemas.openxmlformats.org/officeDocument/2006/relationships/hyperlink" Target="https://one.workfront.com/s/group/0F90z000000bwNDCAY/enterprise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6"/>
          <p:cNvSpPr txBox="1"/>
          <p:nvPr>
            <p:ph idx="1" type="body"/>
          </p:nvPr>
        </p:nvSpPr>
        <p:spPr>
          <a:xfrm>
            <a:off x="1143000" y="1766741"/>
            <a:ext cx="6858000" cy="259500"/>
          </a:xfrm>
          <a:prstGeom prst="rect">
            <a:avLst/>
          </a:prstGeom>
        </p:spPr>
        <p:txBody>
          <a:bodyPr anchorCtr="0" anchor="t" bIns="34275" lIns="0" spcFirstLastPara="1" rIns="68575" wrap="square" tIns="34275">
            <a:noAutofit/>
          </a:bodyPr>
          <a:lstStyle/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rPr lang="en"/>
              <a:t>Workfront Virtual Leap 2020 -- Post Conference Report</a:t>
            </a:r>
            <a:endParaRPr/>
          </a:p>
        </p:txBody>
      </p:sp>
      <p:sp>
        <p:nvSpPr>
          <p:cNvPr id="101" name="Google Shape;101;p26"/>
          <p:cNvSpPr txBox="1"/>
          <p:nvPr>
            <p:ph idx="2" type="body"/>
          </p:nvPr>
        </p:nvSpPr>
        <p:spPr>
          <a:xfrm>
            <a:off x="1143000" y="2198975"/>
            <a:ext cx="7232700" cy="1372800"/>
          </a:xfrm>
          <a:prstGeom prst="rect">
            <a:avLst/>
          </a:prstGeom>
        </p:spPr>
        <p:txBody>
          <a:bodyPr anchorCtr="0" anchor="t" bIns="34275" lIns="0" spcFirstLastPara="1" rIns="68575" wrap="square" tIns="34275">
            <a:noAutofit/>
          </a:bodyPr>
          <a:lstStyle/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rPr lang="en"/>
              <a:t>Lunch &amp; Learn Template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27"/>
          <p:cNvSpPr/>
          <p:nvPr>
            <p:ph idx="2" type="pic"/>
          </p:nvPr>
        </p:nvSpPr>
        <p:spPr>
          <a:xfrm>
            <a:off x="5943600" y="0"/>
            <a:ext cx="3200400" cy="51435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7" name="Google Shape;107;p27"/>
          <p:cNvSpPr txBox="1"/>
          <p:nvPr/>
        </p:nvSpPr>
        <p:spPr>
          <a:xfrm>
            <a:off x="312775" y="873475"/>
            <a:ext cx="5468700" cy="388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latin typeface="Proxima Nova"/>
                <a:ea typeface="Proxima Nova"/>
                <a:cs typeface="Proxima Nova"/>
                <a:sym typeface="Proxima Nova"/>
              </a:rPr>
              <a:t>As promised, I’m</a:t>
            </a:r>
            <a:r>
              <a:rPr lang="en" sz="1100">
                <a:latin typeface="Proxima Nova"/>
                <a:ea typeface="Proxima Nova"/>
                <a:cs typeface="Proxima Nova"/>
                <a:sym typeface="Proxima Nova"/>
              </a:rPr>
              <a:t> sharing a full post-conference report (or Lunch &amp; Learn presentation) with major takeaways, tips, and recommendations on how we can further maximize our investment with Workfront. I will also make sure other colleagues benefit from my attendance by meeting with them and sharing relevant insight from the conference.</a:t>
            </a:r>
            <a:endParaRPr sz="1100">
              <a:latin typeface="Proxima Nova"/>
              <a:ea typeface="Proxima Nova"/>
              <a:cs typeface="Proxima Nova"/>
              <a:sym typeface="Proxima Nov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>
              <a:latin typeface="Proxima Nova"/>
              <a:ea typeface="Proxima Nova"/>
              <a:cs typeface="Proxima Nova"/>
              <a:sym typeface="Proxima Nov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latin typeface="Proxima Nova"/>
                <a:ea typeface="Proxima Nova"/>
                <a:cs typeface="Proxima Nova"/>
                <a:sym typeface="Proxima Nova"/>
              </a:rPr>
              <a:t>This conference gave me the opportunity to learn best practices from experts in work management, meet one-on-one with Workfront consultants, network with users from around the world, take education courses, and hear about new innovations. Virtual Leap 2020 was a very cost-effective way to maximize our Workfront investment.</a:t>
            </a:r>
            <a:endParaRPr sz="1100">
              <a:latin typeface="Proxima Nova"/>
              <a:ea typeface="Proxima Nova"/>
              <a:cs typeface="Proxima Nova"/>
              <a:sym typeface="Proxima Nov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>
              <a:latin typeface="Proxima Nova"/>
              <a:ea typeface="Proxima Nova"/>
              <a:cs typeface="Proxima Nova"/>
              <a:sym typeface="Proxima Nov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latin typeface="Proxima Nova"/>
                <a:ea typeface="Proxima Nova"/>
                <a:cs typeface="Proxima Nova"/>
                <a:sym typeface="Proxima Nova"/>
              </a:rPr>
              <a:t>So far, I’ve found solutions and/ or recommendations that </a:t>
            </a:r>
            <a:r>
              <a:rPr lang="en" sz="1100">
                <a:latin typeface="Proxima Nova"/>
                <a:ea typeface="Proxima Nova"/>
                <a:cs typeface="Proxima Nova"/>
                <a:sym typeface="Proxima Nova"/>
              </a:rPr>
              <a:t>directly impact the following projects/ initiatives within our team/ department/ organization:</a:t>
            </a:r>
            <a:endParaRPr sz="1100">
              <a:latin typeface="Proxima Nova"/>
              <a:ea typeface="Proxima Nova"/>
              <a:cs typeface="Proxima Nova"/>
              <a:sym typeface="Proxima Nov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>
              <a:latin typeface="Proxima Nova"/>
              <a:ea typeface="Proxima Nova"/>
              <a:cs typeface="Proxima Nova"/>
              <a:sym typeface="Proxima Nov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latin typeface="Proxima Nova"/>
                <a:ea typeface="Proxima Nova"/>
                <a:cs typeface="Proxima Nova"/>
                <a:sym typeface="Proxima Nova"/>
              </a:rPr>
              <a:t>• [Project/Initiative 1]</a:t>
            </a:r>
            <a:endParaRPr sz="1100">
              <a:latin typeface="Proxima Nova"/>
              <a:ea typeface="Proxima Nova"/>
              <a:cs typeface="Proxima Nova"/>
              <a:sym typeface="Proxima Nov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latin typeface="Proxima Nova"/>
                <a:ea typeface="Proxima Nova"/>
                <a:cs typeface="Proxima Nova"/>
                <a:sym typeface="Proxima Nova"/>
              </a:rPr>
              <a:t>• [Project/Initiative 2]</a:t>
            </a:r>
            <a:endParaRPr sz="1100">
              <a:latin typeface="Proxima Nova"/>
              <a:ea typeface="Proxima Nova"/>
              <a:cs typeface="Proxima Nova"/>
              <a:sym typeface="Proxima Nov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latin typeface="Proxima Nova"/>
                <a:ea typeface="Proxima Nova"/>
                <a:cs typeface="Proxima Nova"/>
                <a:sym typeface="Proxima Nova"/>
              </a:rPr>
              <a:t>• [Project/Initiative 3]</a:t>
            </a:r>
            <a:endParaRPr sz="1100">
              <a:latin typeface="Proxima Nova"/>
              <a:ea typeface="Proxima Nova"/>
              <a:cs typeface="Proxima Nova"/>
              <a:sym typeface="Proxima Nov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>
              <a:latin typeface="Proxima Nova"/>
              <a:ea typeface="Proxima Nova"/>
              <a:cs typeface="Proxima Nova"/>
              <a:sym typeface="Proxima Nov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latin typeface="Proxima Nova"/>
                <a:ea typeface="Proxima Nova"/>
                <a:cs typeface="Proxima Nova"/>
                <a:sym typeface="Proxima Nova"/>
              </a:rPr>
              <a:t>Please note: the virtual conference, this year, was of no cost for attendance and required no travel or other expenses, yet provided an invaluable learning experience.</a:t>
            </a:r>
            <a:endParaRPr sz="1100">
              <a:latin typeface="Proxima Nova"/>
              <a:ea typeface="Proxima Nova"/>
              <a:cs typeface="Proxima Nova"/>
              <a:sym typeface="Proxima Nov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>
              <a:latin typeface="Proxima Nova"/>
              <a:ea typeface="Proxima Nova"/>
              <a:cs typeface="Proxima Nova"/>
              <a:sym typeface="Proxima Nov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>
              <a:latin typeface="Proxima Nova"/>
              <a:ea typeface="Proxima Nova"/>
              <a:cs typeface="Proxima Nova"/>
              <a:sym typeface="Proxima Nova"/>
            </a:endParaRPr>
          </a:p>
        </p:txBody>
      </p:sp>
      <p:pic>
        <p:nvPicPr>
          <p:cNvPr id="108" name="Google Shape;108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943600" y="0"/>
            <a:ext cx="3200400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28"/>
          <p:cNvSpPr txBox="1"/>
          <p:nvPr/>
        </p:nvSpPr>
        <p:spPr>
          <a:xfrm>
            <a:off x="457200" y="784650"/>
            <a:ext cx="6438000" cy="415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lang="en" sz="2700">
                <a:solidFill>
                  <a:schemeClr val="accent4"/>
                </a:solidFill>
                <a:latin typeface="Proxima Nova"/>
                <a:ea typeface="Proxima Nova"/>
                <a:cs typeface="Proxima Nova"/>
                <a:sym typeface="Proxima Nova"/>
              </a:rPr>
              <a:t>Summary of Learning and Experience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114" name="Google Shape;114;p28"/>
          <p:cNvGraphicFramePr/>
          <p:nvPr/>
        </p:nvGraphicFramePr>
        <p:xfrm>
          <a:off x="532375" y="136936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{1DE08798-94CF-4135-ABB1-E70872F99484}</a:tableStyleId>
              </a:tblPr>
              <a:tblGrid>
                <a:gridCol w="1630875"/>
                <a:gridCol w="1630875"/>
                <a:gridCol w="1630875"/>
                <a:gridCol w="1630875"/>
                <a:gridCol w="1630875"/>
              </a:tblGrid>
              <a:tr h="5165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AREA</a:t>
                      </a:r>
                      <a:endParaRPr b="1" sz="1200"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T="91425" marB="91425" marR="91425" marL="91425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GOALS</a:t>
                      </a:r>
                      <a:endParaRPr b="1" sz="1200"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T="91425" marB="91425" marR="91425" marL="91425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WHAT I ACHIEVED</a:t>
                      </a:r>
                      <a:endParaRPr b="1" sz="1200"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T="91425" marB="91425" marR="91425" marL="91425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LESSONS LEARNED</a:t>
                      </a:r>
                      <a:endParaRPr b="1" sz="1200"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T="91425" marB="91425" marR="91425" marL="91425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IDEAS FOR FUTURE</a:t>
                      </a:r>
                      <a:endParaRPr b="1" sz="1200"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T="91425" marB="91425" marR="91425" marL="91425">
                    <a:solidFill>
                      <a:schemeClr val="accent1"/>
                    </a:solidFill>
                  </a:tcPr>
                </a:tc>
              </a:tr>
              <a:tr h="6721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People</a:t>
                      </a:r>
                      <a:endParaRPr sz="1200"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T="91425" marB="91425" marR="91425" marL="91425"/>
                </a:tc>
              </a:tr>
              <a:tr h="6721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Process</a:t>
                      </a:r>
                      <a:endParaRPr sz="1200"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T="91425" marB="91425" marR="91425" marL="91425"/>
                </a:tc>
              </a:tr>
              <a:tr h="6721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Technology</a:t>
                      </a:r>
                      <a:endParaRPr sz="1200"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T="91425" marB="91425" marR="91425" marL="91425"/>
                </a:tc>
              </a:tr>
              <a:tr h="6721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Proxima Nova"/>
                          <a:ea typeface="Proxima Nova"/>
                          <a:cs typeface="Proxima Nova"/>
                          <a:sym typeface="Proxima Nova"/>
                        </a:rPr>
                        <a:t>Business Results</a:t>
                      </a:r>
                      <a:endParaRPr sz="1200"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Proxima Nova"/>
                        <a:ea typeface="Proxima Nova"/>
                        <a:cs typeface="Proxima Nova"/>
                        <a:sym typeface="Proxima Nova"/>
                      </a:endParaRPr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29"/>
          <p:cNvSpPr txBox="1"/>
          <p:nvPr/>
        </p:nvSpPr>
        <p:spPr>
          <a:xfrm>
            <a:off x="457200" y="784650"/>
            <a:ext cx="6438000" cy="415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lang="en" sz="2700">
                <a:solidFill>
                  <a:schemeClr val="accent4"/>
                </a:solidFill>
                <a:latin typeface="Proxima Nova"/>
                <a:ea typeface="Proxima Nova"/>
                <a:cs typeface="Proxima Nova"/>
                <a:sym typeface="Proxima Nova"/>
              </a:rPr>
              <a:t>Break-out sessions I found most helpful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0" name="Google Shape;120;p29"/>
          <p:cNvSpPr txBox="1"/>
          <p:nvPr/>
        </p:nvSpPr>
        <p:spPr>
          <a:xfrm>
            <a:off x="457199" y="1470075"/>
            <a:ext cx="8078100" cy="1914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215900" lvl="0" marL="215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200"/>
              <a:buFont typeface="Arial"/>
              <a:buChar char="•"/>
            </a:pPr>
            <a:r>
              <a:rPr lang="en" sz="1200">
                <a:solidFill>
                  <a:schemeClr val="accent4"/>
                </a:solidFill>
                <a:latin typeface="Proxima Nova"/>
                <a:ea typeface="Proxima Nova"/>
                <a:cs typeface="Proxima Nova"/>
                <a:sym typeface="Proxima Nova"/>
              </a:rPr>
              <a:t>List the sessions you attended and found most helpful and provide access to others in your organization to share in that experience</a:t>
            </a:r>
            <a:r>
              <a:rPr b="0" i="0" lang="en" sz="1200" u="none" cap="none" strike="noStrike">
                <a:solidFill>
                  <a:schemeClr val="accent4"/>
                </a:solidFill>
                <a:latin typeface="Proxima Nova"/>
                <a:ea typeface="Proxima Nova"/>
                <a:cs typeface="Proxima Nova"/>
                <a:sym typeface="Proxima Nova"/>
              </a:rPr>
              <a:t>.  You may also want to high</a:t>
            </a:r>
            <a:r>
              <a:rPr lang="en" sz="1200">
                <a:solidFill>
                  <a:schemeClr val="accent4"/>
                </a:solidFill>
                <a:latin typeface="Proxima Nova"/>
                <a:ea typeface="Proxima Nova"/>
                <a:cs typeface="Proxima Nova"/>
                <a:sym typeface="Proxima Nova"/>
              </a:rPr>
              <a:t>light the customer use cases and stories of success you enjoyed.</a:t>
            </a:r>
            <a:endParaRPr/>
          </a:p>
          <a:p>
            <a:pPr indent="-139700" lvl="0" marL="215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2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chemeClr val="accent4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indent="-215900" lvl="0" marL="215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200"/>
              <a:buFont typeface="Arial"/>
              <a:buChar char="•"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30"/>
          <p:cNvSpPr txBox="1"/>
          <p:nvPr/>
        </p:nvSpPr>
        <p:spPr>
          <a:xfrm>
            <a:off x="457200" y="784650"/>
            <a:ext cx="6438000" cy="415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lang="en" sz="2700">
                <a:solidFill>
                  <a:schemeClr val="accent4"/>
                </a:solidFill>
                <a:latin typeface="Proxima Nova"/>
                <a:ea typeface="Proxima Nova"/>
                <a:cs typeface="Proxima Nova"/>
                <a:sym typeface="Proxima Nova"/>
              </a:rPr>
              <a:t>Best practices I learned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6" name="Google Shape;126;p30"/>
          <p:cNvSpPr txBox="1"/>
          <p:nvPr/>
        </p:nvSpPr>
        <p:spPr>
          <a:xfrm>
            <a:off x="457199" y="1470075"/>
            <a:ext cx="8078100" cy="1914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215900" lvl="0" marL="215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200"/>
              <a:buFont typeface="Arial"/>
              <a:buChar char="•"/>
            </a:pPr>
            <a:r>
              <a:rPr lang="en" sz="1200">
                <a:solidFill>
                  <a:schemeClr val="accent4"/>
                </a:solidFill>
                <a:latin typeface="Proxima Nova"/>
                <a:ea typeface="Proxima Nova"/>
                <a:cs typeface="Proxima Nova"/>
                <a:sym typeface="Proxima Nova"/>
              </a:rPr>
              <a:t>List your top learned best practices from the keynote presentation, customer speaker presentations, networking opportunities and/ or break-out learning sessions</a:t>
            </a:r>
            <a:r>
              <a:rPr b="0" i="0" lang="en" sz="1200" u="none" cap="none" strike="noStrike">
                <a:solidFill>
                  <a:schemeClr val="accent4"/>
                </a:solidFill>
                <a:latin typeface="Proxima Nova"/>
                <a:ea typeface="Proxima Nova"/>
                <a:cs typeface="Proxima Nova"/>
                <a:sym typeface="Proxima Nova"/>
              </a:rPr>
              <a:t>.</a:t>
            </a:r>
            <a:endParaRPr/>
          </a:p>
          <a:p>
            <a:pPr indent="-139700" lvl="0" marL="215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2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chemeClr val="accent4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indent="-215900" lvl="0" marL="215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200"/>
              <a:buFont typeface="Arial"/>
              <a:buChar char="•"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31"/>
          <p:cNvSpPr txBox="1"/>
          <p:nvPr/>
        </p:nvSpPr>
        <p:spPr>
          <a:xfrm>
            <a:off x="457200" y="784650"/>
            <a:ext cx="6438000" cy="415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lang="en" sz="2700">
                <a:solidFill>
                  <a:schemeClr val="accent4"/>
                </a:solidFill>
                <a:latin typeface="Proxima Nova"/>
                <a:ea typeface="Proxima Nova"/>
                <a:cs typeface="Proxima Nova"/>
                <a:sym typeface="Proxima Nova"/>
              </a:rPr>
              <a:t>I recommend these immediate next steps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2" name="Google Shape;132;p31"/>
          <p:cNvSpPr txBox="1"/>
          <p:nvPr/>
        </p:nvSpPr>
        <p:spPr>
          <a:xfrm>
            <a:off x="457199" y="1470075"/>
            <a:ext cx="8078100" cy="1914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215900" lvl="0" marL="215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200"/>
              <a:buFont typeface="Arial"/>
              <a:buChar char="•"/>
            </a:pPr>
            <a:r>
              <a:rPr lang="en" sz="1200">
                <a:solidFill>
                  <a:schemeClr val="accent4"/>
                </a:solidFill>
                <a:latin typeface="Proxima Nova"/>
                <a:ea typeface="Proxima Nova"/>
                <a:cs typeface="Proxima Nova"/>
                <a:sym typeface="Proxima Nova"/>
              </a:rPr>
              <a:t>Identify your best next actions for creating value, driving adoption and increasing engagement in your overall work management environment</a:t>
            </a:r>
            <a:r>
              <a:rPr b="0" i="0" lang="en" sz="1200" u="none" cap="none" strike="noStrike">
                <a:solidFill>
                  <a:schemeClr val="accent4"/>
                </a:solidFill>
                <a:latin typeface="Proxima Nova"/>
                <a:ea typeface="Proxima Nova"/>
                <a:cs typeface="Proxima Nova"/>
                <a:sym typeface="Proxima Nova"/>
              </a:rPr>
              <a:t>.</a:t>
            </a:r>
            <a:endParaRPr/>
          </a:p>
          <a:p>
            <a:pPr indent="-139700" lvl="0" marL="215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2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chemeClr val="accent4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indent="-215900" lvl="0" marL="215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200"/>
              <a:buFont typeface="Arial"/>
              <a:buChar char="•"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32"/>
          <p:cNvSpPr txBox="1"/>
          <p:nvPr/>
        </p:nvSpPr>
        <p:spPr>
          <a:xfrm>
            <a:off x="457200" y="784650"/>
            <a:ext cx="6944100" cy="415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lang="en" sz="2700">
                <a:solidFill>
                  <a:schemeClr val="accent4"/>
                </a:solidFill>
                <a:latin typeface="Proxima Nova"/>
                <a:ea typeface="Proxima Nova"/>
                <a:cs typeface="Proxima Nova"/>
                <a:sym typeface="Proxima Nova"/>
              </a:rPr>
              <a:t>Transition to the new Workfront experience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38" name="Google Shape;138;p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343625" y="1331913"/>
            <a:ext cx="4296599" cy="3115675"/>
          </a:xfrm>
          <a:prstGeom prst="rect">
            <a:avLst/>
          </a:prstGeom>
          <a:noFill/>
          <a:ln>
            <a:noFill/>
          </a:ln>
        </p:spPr>
      </p:pic>
      <p:sp>
        <p:nvSpPr>
          <p:cNvPr id="139" name="Google Shape;139;p32"/>
          <p:cNvSpPr txBox="1"/>
          <p:nvPr/>
        </p:nvSpPr>
        <p:spPr>
          <a:xfrm>
            <a:off x="457200" y="1771875"/>
            <a:ext cx="3553800" cy="2675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 u="sng">
                <a:solidFill>
                  <a:schemeClr val="hlink"/>
                </a:solidFill>
                <a:latin typeface="Proxima Nova"/>
                <a:ea typeface="Proxima Nova"/>
                <a:cs typeface="Proxima Nova"/>
                <a:sym typeface="Proxima Nova"/>
                <a:hlinkClick r:id="rId4"/>
              </a:rPr>
              <a:t>Ask the Expert – Champion the new Workfront experience</a:t>
            </a:r>
            <a:r>
              <a:rPr b="1" lang="en" sz="1100" u="sng">
                <a:solidFill>
                  <a:schemeClr val="hlink"/>
                </a:solidFill>
                <a:latin typeface="Proxima Nova"/>
                <a:ea typeface="Proxima Nova"/>
                <a:cs typeface="Proxima Nova"/>
                <a:sym typeface="Proxima Nova"/>
              </a:rPr>
              <a:t> </a:t>
            </a:r>
            <a:r>
              <a:rPr lang="en" sz="1100">
                <a:solidFill>
                  <a:srgbClr val="787C82"/>
                </a:solidFill>
                <a:latin typeface="Proxima Nova"/>
                <a:ea typeface="Proxima Nova"/>
                <a:cs typeface="Proxima Nova"/>
                <a:sym typeface="Proxima Nova"/>
              </a:rPr>
              <a:t>– Including a demonstration from product management.</a:t>
            </a:r>
            <a:endParaRPr sz="1100">
              <a:solidFill>
                <a:srgbClr val="787C82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>
              <a:solidFill>
                <a:srgbClr val="787C82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 u="sng">
                <a:solidFill>
                  <a:schemeClr val="hlink"/>
                </a:solidFill>
                <a:latin typeface="Proxima Nova"/>
                <a:ea typeface="Proxima Nova"/>
                <a:cs typeface="Proxima Nova"/>
                <a:sym typeface="Proxima Nova"/>
                <a:hlinkClick r:id="rId5"/>
              </a:rPr>
              <a:t>Workfront Wednesday – 3 Key initiatives to Ensure a Successful Rollout of the new Workfront experience</a:t>
            </a:r>
            <a:r>
              <a:rPr b="1" lang="en" sz="1100" u="sng">
                <a:solidFill>
                  <a:schemeClr val="hlink"/>
                </a:solidFill>
                <a:latin typeface="Proxima Nova"/>
                <a:ea typeface="Proxima Nova"/>
                <a:cs typeface="Proxima Nova"/>
                <a:sym typeface="Proxima Nova"/>
              </a:rPr>
              <a:t> </a:t>
            </a:r>
            <a:r>
              <a:rPr lang="en" sz="1100">
                <a:solidFill>
                  <a:srgbClr val="787C82"/>
                </a:solidFill>
                <a:latin typeface="Proxima Nova"/>
                <a:ea typeface="Proxima Nova"/>
                <a:cs typeface="Proxima Nova"/>
                <a:sym typeface="Proxima Nova"/>
              </a:rPr>
              <a:t>– Including an example project template to get you started.</a:t>
            </a:r>
            <a:endParaRPr sz="1100">
              <a:solidFill>
                <a:srgbClr val="787C82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>
              <a:solidFill>
                <a:srgbClr val="787C82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 u="sng">
                <a:solidFill>
                  <a:schemeClr val="hlink"/>
                </a:solidFill>
                <a:latin typeface="Proxima Nova"/>
                <a:ea typeface="Proxima Nova"/>
                <a:cs typeface="Proxima Nova"/>
                <a:sym typeface="Proxima Nova"/>
                <a:hlinkClick r:id="rId6"/>
              </a:rPr>
              <a:t>Workfront Wednesday – Resources to Help Transition Users from Classic to the new Workfront experience</a:t>
            </a:r>
            <a:r>
              <a:rPr b="1" lang="en" sz="1100">
                <a:solidFill>
                  <a:srgbClr val="337AB7"/>
                </a:solidFill>
                <a:latin typeface="Proxima Nova"/>
                <a:ea typeface="Proxima Nova"/>
                <a:cs typeface="Proxima Nova"/>
                <a:sym typeface="Proxima Nova"/>
              </a:rPr>
              <a:t> </a:t>
            </a:r>
            <a:r>
              <a:rPr lang="en" sz="1100">
                <a:solidFill>
                  <a:srgbClr val="787C82"/>
                </a:solidFill>
                <a:latin typeface="Proxima Nova"/>
                <a:ea typeface="Proxima Nova"/>
                <a:cs typeface="Proxima Nova"/>
                <a:sym typeface="Proxima Nova"/>
              </a:rPr>
              <a:t>– Including a full list of available resources directly from our training team.</a:t>
            </a:r>
            <a:endParaRPr sz="1100">
              <a:solidFill>
                <a:srgbClr val="787C82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33"/>
          <p:cNvSpPr txBox="1"/>
          <p:nvPr/>
        </p:nvSpPr>
        <p:spPr>
          <a:xfrm>
            <a:off x="3886200" y="1533755"/>
            <a:ext cx="4495800" cy="415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i="0" lang="en" sz="2700" u="none" cap="none" strike="noStrike">
                <a:solidFill>
                  <a:schemeClr val="accent4"/>
                </a:solidFill>
                <a:latin typeface="Proxima Nova"/>
                <a:ea typeface="Proxima Nova"/>
                <a:cs typeface="Proxima Nova"/>
                <a:sym typeface="Proxima Nova"/>
              </a:rPr>
              <a:t>Dive deeper into Leap!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6" name="Google Shape;146;p33"/>
          <p:cNvSpPr txBox="1"/>
          <p:nvPr/>
        </p:nvSpPr>
        <p:spPr>
          <a:xfrm>
            <a:off x="3886201" y="2178834"/>
            <a:ext cx="4114800" cy="1914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215900" lvl="0" marL="215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200"/>
              <a:buFont typeface="Arial"/>
              <a:buChar char="•"/>
            </a:pPr>
            <a:r>
              <a:rPr b="0" i="0" lang="en" sz="1200" u="none" cap="none" strike="noStrike">
                <a:solidFill>
                  <a:schemeClr val="accent4"/>
                </a:solidFill>
                <a:latin typeface="Proxima Nova"/>
                <a:ea typeface="Proxima Nova"/>
                <a:cs typeface="Proxima Nova"/>
                <a:sym typeface="Proxima Nova"/>
              </a:rPr>
              <a:t>Over the coming weeks many of our fantastic Leap speakers will be starting a thread on the Community where you can ask them any questions about their sessions.</a:t>
            </a:r>
            <a:endParaRPr/>
          </a:p>
          <a:p>
            <a:pPr indent="-139700" lvl="0" marL="215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2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chemeClr val="accent4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indent="-215900" lvl="0" marL="215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200"/>
              <a:buFont typeface="Arial"/>
              <a:buChar char="•"/>
            </a:pPr>
            <a:r>
              <a:rPr b="0" i="0" lang="en" sz="1200" u="none" cap="none" strike="noStrike">
                <a:solidFill>
                  <a:schemeClr val="accent4"/>
                </a:solidFill>
                <a:latin typeface="Proxima Nova"/>
                <a:ea typeface="Proxima Nova"/>
                <a:cs typeface="Proxima Nova"/>
                <a:sym typeface="Proxima Nova"/>
              </a:rPr>
              <a:t>To see the </a:t>
            </a:r>
            <a:r>
              <a:rPr b="0" i="0" lang="en" sz="1200" u="sng" cap="none" strike="noStrike">
                <a:solidFill>
                  <a:schemeClr val="hlink"/>
                </a:solidFill>
                <a:latin typeface="Proxima Nova"/>
                <a:ea typeface="Proxima Nova"/>
                <a:cs typeface="Proxima Nova"/>
                <a:sym typeface="Proxima Nova"/>
                <a:hlinkClick r:id="rId3"/>
              </a:rPr>
              <a:t>schedule of upcoming Q&amp;A opportunities visit this post</a:t>
            </a:r>
            <a:r>
              <a:rPr b="0" i="0" lang="en" sz="1200" u="none" cap="none" strike="noStrike">
                <a:solidFill>
                  <a:schemeClr val="accent4"/>
                </a:solidFill>
                <a:latin typeface="Proxima Nova"/>
                <a:ea typeface="Proxima Nova"/>
                <a:cs typeface="Proxima Nova"/>
                <a:sym typeface="Proxima Nova"/>
              </a:rPr>
              <a:t> on Workfront One.</a:t>
            </a:r>
            <a:endParaRPr b="0" i="0" sz="1200" u="none" cap="none" strike="noStrike">
              <a:solidFill>
                <a:schemeClr val="accent4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indent="-139700" lvl="0" marL="215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2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chemeClr val="accent4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indent="-215900" lvl="0" marL="215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200"/>
              <a:buFont typeface="Arial"/>
              <a:buChar char="•"/>
            </a:pPr>
            <a:r>
              <a:rPr b="0" i="0" lang="en" sz="1200" u="none" cap="none" strike="noStrike">
                <a:solidFill>
                  <a:schemeClr val="accent4"/>
                </a:solidFill>
                <a:latin typeface="Proxima Nova"/>
                <a:ea typeface="Proxima Nova"/>
                <a:cs typeface="Proxima Nova"/>
                <a:sym typeface="Proxima Nova"/>
              </a:rPr>
              <a:t>Visit the </a:t>
            </a:r>
            <a:r>
              <a:rPr b="0" i="0" lang="en" sz="1200" u="sng" cap="none" strike="noStrike">
                <a:solidFill>
                  <a:schemeClr val="hlink"/>
                </a:solidFill>
                <a:latin typeface="Proxima Nova"/>
                <a:ea typeface="Proxima Nova"/>
                <a:cs typeface="Proxima Nova"/>
                <a:sym typeface="Proxima Nova"/>
                <a:hlinkClick r:id="rId4"/>
              </a:rPr>
              <a:t>All Discussions group</a:t>
            </a:r>
            <a:r>
              <a:rPr b="0" i="0" lang="en" sz="1200" u="none" cap="none" strike="noStrike">
                <a:solidFill>
                  <a:schemeClr val="accent4"/>
                </a:solidFill>
                <a:latin typeface="Proxima Nova"/>
                <a:ea typeface="Proxima Nova"/>
                <a:cs typeface="Proxima Nova"/>
                <a:sym typeface="Proxima Nova"/>
              </a:rPr>
              <a:t> regularly over the coming weeks to see that latest conversations! 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7" name="Google Shape;147;p33"/>
          <p:cNvSpPr txBox="1"/>
          <p:nvPr/>
        </p:nvSpPr>
        <p:spPr>
          <a:xfrm>
            <a:off x="3886201" y="1200150"/>
            <a:ext cx="4114800" cy="218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en" sz="1200" u="none" cap="none" strike="noStrike">
                <a:solidFill>
                  <a:schemeClr val="accent6"/>
                </a:solidFill>
                <a:latin typeface="Proxima Nova"/>
                <a:ea typeface="Proxima Nova"/>
                <a:cs typeface="Proxima Nova"/>
                <a:sym typeface="Proxima Nova"/>
              </a:rPr>
              <a:t>Leap Session Q&amp;A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48" name="Google Shape;148;p33"/>
          <p:cNvPicPr preferRelativeResize="0"/>
          <p:nvPr>
            <p:ph idx="2" type="pic"/>
          </p:nvPr>
        </p:nvPicPr>
        <p:blipFill rotWithShape="1">
          <a:blip r:embed="rId5">
            <a:alphaModFix/>
          </a:blip>
          <a:srcRect b="2380" l="23330" r="29441" t="7448"/>
          <a:stretch/>
        </p:blipFill>
        <p:spPr>
          <a:xfrm>
            <a:off x="0" y="-1"/>
            <a:ext cx="36249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34"/>
          <p:cNvSpPr txBox="1"/>
          <p:nvPr/>
        </p:nvSpPr>
        <p:spPr>
          <a:xfrm>
            <a:off x="3657600" y="3502955"/>
            <a:ext cx="2057400" cy="990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215900" lvl="0" marL="2159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200"/>
              <a:buFont typeface="Arial"/>
              <a:buChar char="•"/>
            </a:pPr>
            <a:r>
              <a:rPr b="1" i="0" lang="en" sz="1200" u="sng" cap="none" strike="noStrike">
                <a:solidFill>
                  <a:schemeClr val="hlink"/>
                </a:solidFill>
                <a:latin typeface="Proxima Nova"/>
                <a:ea typeface="Proxima Nova"/>
                <a:cs typeface="Proxima Nova"/>
                <a:sym typeface="Proxima Nova"/>
                <a:hlinkClick r:id="rId3"/>
              </a:rPr>
              <a:t>NEW</a:t>
            </a:r>
            <a:r>
              <a:rPr b="1" lang="en" sz="1200" u="sng">
                <a:solidFill>
                  <a:schemeClr val="hlink"/>
                </a:solidFill>
                <a:latin typeface="Proxima Nova"/>
                <a:ea typeface="Proxima Nova"/>
                <a:cs typeface="Proxima Nova"/>
                <a:sym typeface="Proxima Nova"/>
                <a:hlinkClick r:id="rId4"/>
              </a:rPr>
              <a:t>: Workfront for IT</a:t>
            </a:r>
            <a:br>
              <a:rPr b="0" i="0" lang="en" sz="1200" u="none" cap="none" strike="noStrike">
                <a:solidFill>
                  <a:schemeClr val="accent4"/>
                </a:solidFill>
                <a:latin typeface="Proxima Nova"/>
                <a:ea typeface="Proxima Nova"/>
                <a:cs typeface="Proxima Nova"/>
                <a:sym typeface="Proxima Nova"/>
              </a:rPr>
            </a:br>
            <a:r>
              <a:rPr lang="en" sz="12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If you’re in IT and you use Workfront, this brand new group is for you. </a:t>
            </a:r>
            <a:r>
              <a:rPr lang="en" sz="1200" u="sng">
                <a:solidFill>
                  <a:schemeClr val="hlink"/>
                </a:solidFill>
                <a:latin typeface="Proxima Nova"/>
                <a:ea typeface="Proxima Nova"/>
                <a:cs typeface="Proxima Nova"/>
                <a:sym typeface="Proxima Nova"/>
                <a:hlinkClick r:id="rId5"/>
              </a:rPr>
              <a:t>Join today</a:t>
            </a:r>
            <a:r>
              <a:rPr lang="en" sz="12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.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5" name="Google Shape;155;p34"/>
          <p:cNvSpPr txBox="1"/>
          <p:nvPr/>
        </p:nvSpPr>
        <p:spPr>
          <a:xfrm>
            <a:off x="1257301" y="3502955"/>
            <a:ext cx="2057400" cy="990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215900" lvl="0" marL="2159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200"/>
              <a:buFont typeface="Arial"/>
              <a:buChar char="•"/>
            </a:pPr>
            <a:r>
              <a:rPr b="1" lang="en" sz="1200" u="sng">
                <a:solidFill>
                  <a:schemeClr val="hlink"/>
                </a:solidFill>
                <a:latin typeface="Proxima Nova"/>
                <a:ea typeface="Proxima Nova"/>
                <a:cs typeface="Proxima Nova"/>
                <a:sym typeface="Proxima Nova"/>
                <a:hlinkClick r:id="rId6"/>
              </a:rPr>
              <a:t>NEW: Workfront for Marketing</a:t>
            </a:r>
            <a:br>
              <a:rPr b="0" i="0" lang="en" sz="1200" u="none" cap="none" strike="noStrike">
                <a:solidFill>
                  <a:schemeClr val="accent4"/>
                </a:solidFill>
                <a:latin typeface="Proxima Nova"/>
                <a:ea typeface="Proxima Nova"/>
                <a:cs typeface="Proxima Nova"/>
                <a:sym typeface="Proxima Nova"/>
              </a:rPr>
            </a:br>
            <a:r>
              <a:rPr lang="en" sz="1200">
                <a:solidFill>
                  <a:schemeClr val="accent4"/>
                </a:solidFill>
                <a:latin typeface="Proxima Nova"/>
                <a:ea typeface="Proxima Nova"/>
                <a:cs typeface="Proxima Nova"/>
                <a:sym typeface="Proxima Nova"/>
              </a:rPr>
              <a:t>If you’re in Marketing and you use Workfront, this brand new group is for you. </a:t>
            </a:r>
            <a:r>
              <a:rPr lang="en" sz="1200" u="sng">
                <a:solidFill>
                  <a:schemeClr val="hlink"/>
                </a:solidFill>
                <a:latin typeface="Proxima Nova"/>
                <a:ea typeface="Proxima Nova"/>
                <a:cs typeface="Proxima Nova"/>
                <a:sym typeface="Proxima Nova"/>
                <a:hlinkClick r:id="rId7"/>
              </a:rPr>
              <a:t>Join today</a:t>
            </a:r>
            <a:r>
              <a:rPr lang="en" sz="1200">
                <a:solidFill>
                  <a:schemeClr val="accent4"/>
                </a:solidFill>
                <a:latin typeface="Proxima Nova"/>
                <a:ea typeface="Proxima Nova"/>
                <a:cs typeface="Proxima Nova"/>
                <a:sym typeface="Proxima Nova"/>
              </a:rPr>
              <a:t>.</a:t>
            </a:r>
            <a:endParaRPr b="0" i="0" sz="1200" u="none" cap="none" strike="noStrike">
              <a:solidFill>
                <a:schemeClr val="accent4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56" name="Google Shape;156;p34"/>
          <p:cNvSpPr txBox="1"/>
          <p:nvPr/>
        </p:nvSpPr>
        <p:spPr>
          <a:xfrm>
            <a:off x="6057900" y="3464825"/>
            <a:ext cx="2201700" cy="1386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215900" lvl="0" marL="2159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200"/>
              <a:buFont typeface="Arial"/>
              <a:buChar char="•"/>
            </a:pPr>
            <a:r>
              <a:rPr b="1" lang="en" sz="1200" u="sng">
                <a:solidFill>
                  <a:schemeClr val="hlink"/>
                </a:solidFill>
                <a:latin typeface="Proxima Nova"/>
                <a:ea typeface="Proxima Nova"/>
                <a:cs typeface="Proxima Nova"/>
                <a:sym typeface="Proxima Nova"/>
                <a:hlinkClick r:id="rId8"/>
              </a:rPr>
              <a:t>NEW: Workfront for the Enterprise</a:t>
            </a:r>
            <a:br>
              <a:rPr b="1" i="0" lang="en" sz="1200" u="none" cap="none" strike="noStrike">
                <a:solidFill>
                  <a:schemeClr val="accent4"/>
                </a:solidFill>
                <a:latin typeface="Proxima Nova"/>
                <a:ea typeface="Proxima Nova"/>
                <a:cs typeface="Proxima Nova"/>
                <a:sym typeface="Proxima Nova"/>
              </a:rPr>
            </a:br>
            <a:r>
              <a:rPr lang="en" sz="1200">
                <a:solidFill>
                  <a:schemeClr val="accent4"/>
                </a:solidFill>
                <a:latin typeface="Proxima Nova"/>
                <a:ea typeface="Proxima Nova"/>
                <a:cs typeface="Proxima Nova"/>
                <a:sym typeface="Proxima Nova"/>
              </a:rPr>
              <a:t>If you’re managing work across departments and teams, this brand new group is for you. </a:t>
            </a:r>
            <a:r>
              <a:rPr lang="en" sz="1200" u="sng">
                <a:solidFill>
                  <a:schemeClr val="hlink"/>
                </a:solidFill>
                <a:latin typeface="Proxima Nova"/>
                <a:ea typeface="Proxima Nova"/>
                <a:cs typeface="Proxima Nova"/>
                <a:sym typeface="Proxima Nova"/>
                <a:hlinkClick r:id="rId9"/>
              </a:rPr>
              <a:t>Join today</a:t>
            </a:r>
            <a:r>
              <a:rPr lang="en" sz="1200">
                <a:solidFill>
                  <a:schemeClr val="accent4"/>
                </a:solidFill>
                <a:latin typeface="Proxima Nova"/>
                <a:ea typeface="Proxima Nova"/>
                <a:cs typeface="Proxima Nova"/>
                <a:sym typeface="Proxima Nova"/>
              </a:rPr>
              <a:t>.</a:t>
            </a:r>
            <a:r>
              <a:rPr b="0" i="0" lang="en" sz="1200" u="none" cap="none" strike="noStrike">
                <a:solidFill>
                  <a:schemeClr val="accent4"/>
                </a:solidFill>
                <a:latin typeface="Proxima Nova"/>
                <a:ea typeface="Proxima Nova"/>
                <a:cs typeface="Proxima Nova"/>
                <a:sym typeface="Proxima Nova"/>
              </a:rPr>
              <a:t> 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A group of people sitting at a table with a computer&#10;&#10;Description automatically generated" id="157" name="Google Shape;157;p34"/>
          <p:cNvPicPr preferRelativeResize="0"/>
          <p:nvPr>
            <p:ph idx="2" type="pic"/>
          </p:nvPr>
        </p:nvPicPr>
        <p:blipFill rotWithShape="1">
          <a:blip r:embed="rId10">
            <a:alphaModFix/>
          </a:blip>
          <a:srcRect b="28934" l="0" r="0" t="28933"/>
          <a:stretch/>
        </p:blipFill>
        <p:spPr>
          <a:xfrm>
            <a:off x="0" y="0"/>
            <a:ext cx="9144000" cy="2571750"/>
          </a:xfrm>
          <a:prstGeom prst="rect">
            <a:avLst/>
          </a:prstGeom>
          <a:solidFill>
            <a:schemeClr val="lt2"/>
          </a:solidFill>
          <a:ln>
            <a:noFill/>
          </a:ln>
        </p:spPr>
      </p:pic>
      <p:sp>
        <p:nvSpPr>
          <p:cNvPr id="158" name="Google Shape;158;p34"/>
          <p:cNvSpPr txBox="1"/>
          <p:nvPr/>
        </p:nvSpPr>
        <p:spPr>
          <a:xfrm>
            <a:off x="1035300" y="2810538"/>
            <a:ext cx="7073400" cy="415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lang="en" sz="2700">
                <a:solidFill>
                  <a:schemeClr val="accent4"/>
                </a:solidFill>
                <a:latin typeface="Proxima Nova"/>
                <a:ea typeface="Proxima Nova"/>
                <a:cs typeface="Proxima Nova"/>
                <a:sym typeface="Proxima Nova"/>
              </a:rPr>
              <a:t>Continue the conversation on Workfront One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Office Theme">
  <a:themeElements>
    <a:clrScheme name="Custom 6">
      <a:dk1>
        <a:srgbClr val="646464"/>
      </a:dk1>
      <a:lt1>
        <a:srgbClr val="FFFFFF"/>
      </a:lt1>
      <a:dk2>
        <a:srgbClr val="474747"/>
      </a:dk2>
      <a:lt2>
        <a:srgbClr val="F0F0F0"/>
      </a:lt2>
      <a:accent1>
        <a:srgbClr val="F8822F"/>
      </a:accent1>
      <a:accent2>
        <a:srgbClr val="F0F0F0"/>
      </a:accent2>
      <a:accent3>
        <a:srgbClr val="0077DD"/>
      </a:accent3>
      <a:accent4>
        <a:srgbClr val="646464"/>
      </a:accent4>
      <a:accent5>
        <a:srgbClr val="373737"/>
      </a:accent5>
      <a:accent6>
        <a:srgbClr val="B3B3B3"/>
      </a:accent6>
      <a:hlink>
        <a:srgbClr val="0077DD"/>
      </a:hlink>
      <a:folHlink>
        <a:srgbClr val="0077D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