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4" r:id="rId2"/>
    <p:sldId id="293" r:id="rId3"/>
    <p:sldId id="299" r:id="rId4"/>
    <p:sldId id="352" r:id="rId5"/>
    <p:sldId id="353" r:id="rId6"/>
    <p:sldId id="306" r:id="rId7"/>
    <p:sldId id="354" r:id="rId8"/>
    <p:sldId id="355" r:id="rId9"/>
    <p:sldId id="356" r:id="rId10"/>
    <p:sldId id="307" r:id="rId11"/>
    <p:sldId id="351" r:id="rId12"/>
    <p:sldId id="357" r:id="rId13"/>
    <p:sldId id="313" r:id="rId14"/>
    <p:sldId id="305" r:id="rId15"/>
    <p:sldId id="2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ple_slides" id="{5ABBB1C8-60A1-604F-BF47-511B7355599A}">
          <p14:sldIdLst>
            <p14:sldId id="314"/>
            <p14:sldId id="293"/>
            <p14:sldId id="299"/>
            <p14:sldId id="352"/>
            <p14:sldId id="353"/>
            <p14:sldId id="306"/>
            <p14:sldId id="354"/>
            <p14:sldId id="355"/>
            <p14:sldId id="356"/>
            <p14:sldId id="307"/>
            <p14:sldId id="351"/>
            <p14:sldId id="357"/>
            <p14:sldId id="313"/>
            <p14:sldId id="305"/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1E956-6DD6-4C54-BEBA-32CBC5E8B9AB}" v="19" dt="2020-03-23T17:32:29.6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9" autoAdjust="0"/>
    <p:restoredTop sz="94643"/>
  </p:normalViewPr>
  <p:slideViewPr>
    <p:cSldViewPr snapToGrid="0" snapToObjects="1">
      <p:cViewPr varScale="1">
        <p:scale>
          <a:sx n="93" d="100"/>
          <a:sy n="93" d="100"/>
        </p:scale>
        <p:origin x="54" y="25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2856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0AFA5B-EEEA-F849-AE3F-2531AEB2C4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FECC73-2374-6046-BFAD-78E28B2B00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39CA2-F72A-AD43-A3A6-AFF5A4D6ED26}" type="datetimeFigureOut">
              <a:rPr lang="en-US" smtClean="0"/>
              <a:t>3/22/2020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57B9F9-39FE-E540-90CC-6D206F3666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457574-93F8-3140-B2CE-8CE80752DA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D274-00A3-5047-8DBD-6DF6508974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967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5B59F-3797-9944-B56A-137117648B6C}" type="datetimeFigureOut">
              <a:rPr lang="en-US" smtClean="0"/>
              <a:t>3/22/2020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8BE98-E49F-4F49-B986-43C1A898FF3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6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D9CF2E6A-4A0F-1342-B0C8-FAABD8BBBF6D}"/>
              </a:ext>
            </a:extLst>
          </p:cNvPr>
          <p:cNvSpPr/>
          <p:nvPr userDrawn="1"/>
        </p:nvSpPr>
        <p:spPr>
          <a:xfrm>
            <a:off x="0" y="1600200"/>
            <a:ext cx="12192000" cy="41168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8E06578-8F39-EC44-9DA2-BE3296ABEA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2323232"/>
            <a:ext cx="9601200" cy="1828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5400" b="1">
                <a:solidFill>
                  <a:schemeClr val="accent4"/>
                </a:solidFill>
              </a:defRPr>
            </a:lvl1pPr>
            <a:lvl2pPr marL="457200" indent="0">
              <a:buNone/>
              <a:defRPr sz="6000" b="1"/>
            </a:lvl2pPr>
            <a:lvl3pPr marL="914400" indent="0">
              <a:buNone/>
              <a:defRPr sz="6000" b="1"/>
            </a:lvl3pPr>
            <a:lvl4pPr marL="1371600" indent="0">
              <a:buNone/>
              <a:defRPr sz="6000" b="1"/>
            </a:lvl4pPr>
            <a:lvl5pPr marL="1828800" indent="0">
              <a:buNone/>
              <a:defRPr sz="6000" b="1"/>
            </a:lvl5pPr>
          </a:lstStyle>
          <a:p>
            <a:pPr lvl="0"/>
            <a:r>
              <a:rPr lang="en-US" dirty="0"/>
              <a:t>Presentation title should be no more than 2 lines.</a:t>
            </a:r>
          </a:p>
        </p:txBody>
      </p:sp>
      <p:sp>
        <p:nvSpPr>
          <p:cNvPr id="50" name="Footer Placeholder 3">
            <a:extLst>
              <a:ext uri="{FF2B5EF4-FFF2-40B4-BE49-F238E27FC236}">
                <a16:creationId xmlns:a16="http://schemas.microsoft.com/office/drawing/2014/main" id="{443C5542-DFC1-BF4C-B63C-0DDD412E36FE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1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ne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C4698-A0F5-DA40-A542-1960BA65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D8B84-2AA2-4040-8ED8-BB7962CB7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14600"/>
            <a:ext cx="10058400" cy="2743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05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06E6-8F3B-2B44-AA0E-04DE2877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E81F6-5F7B-0E4C-A887-6C0A836BDE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45720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C8D2B-C1A0-D748-B7A2-17764AD26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14600"/>
            <a:ext cx="5029200" cy="27552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767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46348B-24F1-3843-B39F-B59A6349F5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6800" y="1143000"/>
            <a:ext cx="10058400" cy="4572000"/>
          </a:xfrm>
        </p:spPr>
        <p:txBody>
          <a:bodyPr anchor="ctr" anchorCtr="0"/>
          <a:lstStyle>
            <a:lvl1pPr algn="ctr">
              <a:defRPr sz="3600" b="1"/>
            </a:lvl1pPr>
          </a:lstStyle>
          <a:p>
            <a:r>
              <a:rPr lang="en-US" dirty="0"/>
              <a:t>Type your text here.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454569A8-E1BB-6C4A-A16D-64FDABEDBB31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6" b="3679"/>
          <a:stretch/>
        </p:blipFill>
        <p:spPr>
          <a:xfrm>
            <a:off x="0" y="680803"/>
            <a:ext cx="8661754" cy="528367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F73728F-C49A-5148-8B43-26251AB8F5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24800" y="1991410"/>
            <a:ext cx="3200400" cy="426327"/>
          </a:xfrm>
        </p:spPr>
        <p:txBody>
          <a:bodyPr anchor="t" anchorCtr="0"/>
          <a:lstStyle>
            <a:lvl1pPr>
              <a:defRPr sz="2800" b="1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1E1ACD8-4BF7-8049-98E5-FE01C68D8DD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924800" y="2598092"/>
            <a:ext cx="3200400" cy="1477963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2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for text. This is a placeholder for text. This is a placeholder for text. This is a placeholder for text. This is a placeholder for text.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420" y="94539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499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A53447E0-17EF-444A-96B4-CD938198804F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4320AAC-2061-334A-A0C0-972CB94BF4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44596" y="3154733"/>
            <a:ext cx="3102807" cy="5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860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ptop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A57FFF-320F-674B-A40B-680EDDF16E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b="3679"/>
          <a:stretch/>
        </p:blipFill>
        <p:spPr>
          <a:xfrm>
            <a:off x="4287520" y="924643"/>
            <a:ext cx="9078314" cy="5283670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074AB14-5467-4E49-98A4-00439DDE5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2500" y="1189237"/>
            <a:ext cx="6137787" cy="3827651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>
                <a:solidFill>
                  <a:schemeClr val="accent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7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FF03DB0-2B86-6F4E-8395-CE3F3E2045CA}"/>
              </a:ext>
            </a:extLst>
          </p:cNvPr>
          <p:cNvSpPr/>
          <p:nvPr userDrawn="1"/>
        </p:nvSpPr>
        <p:spPr>
          <a:xfrm>
            <a:off x="0" y="1142999"/>
            <a:ext cx="12192000" cy="45740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F47FA3-32A5-3F43-ADAB-71742359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3470"/>
            <a:ext cx="10058400" cy="353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7C5E66-67EB-B64F-B71E-CBC0C862D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2514600"/>
            <a:ext cx="10058400" cy="2743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D85D974-F3F5-6D43-8948-3ECC9C3F1390}"/>
              </a:ext>
            </a:extLst>
          </p:cNvPr>
          <p:cNvSpPr txBox="1">
            <a:spLocks/>
          </p:cNvSpPr>
          <p:nvPr userDrawn="1"/>
        </p:nvSpPr>
        <p:spPr>
          <a:xfrm>
            <a:off x="0" y="6170872"/>
            <a:ext cx="609600" cy="365126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246ED679-BD55-2440-8E76-3DD71929236C}" type="slidenum">
              <a:rPr lang="en-US" sz="1000" b="1" smtClean="0">
                <a:solidFill>
                  <a:schemeClr val="accent1"/>
                </a:solidFill>
              </a:rPr>
              <a:pPr algn="r"/>
              <a:t>‹#›</a:t>
            </a:fld>
            <a:endParaRPr lang="en-US" sz="1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78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60" r:id="rId5"/>
    <p:sldLayoutId id="2147483666" r:id="rId6"/>
    <p:sldLayoutId id="2147483667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584" userDrawn="1">
          <p15:clr>
            <a:srgbClr val="F26B43"/>
          </p15:clr>
        </p15:guide>
        <p15:guide id="4" orient="horz" pos="1008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2736" userDrawn="1">
          <p15:clr>
            <a:srgbClr val="F26B43"/>
          </p15:clr>
        </p15:guide>
        <p15:guide id="7" orient="horz" pos="3312" userDrawn="1">
          <p15:clr>
            <a:srgbClr val="F26B43"/>
          </p15:clr>
        </p15:guide>
        <p15:guide id="8" orient="horz" pos="3888" userDrawn="1">
          <p15:clr>
            <a:srgbClr val="F26B43"/>
          </p15:clr>
        </p15:guide>
        <p15:guide id="9" pos="3264" userDrawn="1">
          <p15:clr>
            <a:srgbClr val="F26B43"/>
          </p15:clr>
        </p15:guide>
        <p15:guide id="10" pos="2688" userDrawn="1">
          <p15:clr>
            <a:srgbClr val="F26B43"/>
          </p15:clr>
        </p15:guide>
        <p15:guide id="11" pos="2112" userDrawn="1">
          <p15:clr>
            <a:srgbClr val="F26B43"/>
          </p15:clr>
        </p15:guide>
        <p15:guide id="12" pos="1536" userDrawn="1">
          <p15:clr>
            <a:srgbClr val="F26B43"/>
          </p15:clr>
        </p15:guide>
        <p15:guide id="13" pos="960" userDrawn="1">
          <p15:clr>
            <a:srgbClr val="F26B43"/>
          </p15:clr>
        </p15:guide>
        <p15:guide id="14" pos="384" userDrawn="1">
          <p15:clr>
            <a:srgbClr val="F26B43"/>
          </p15:clr>
        </p15:guide>
        <p15:guide id="15" pos="4416" userDrawn="1">
          <p15:clr>
            <a:srgbClr val="F26B43"/>
          </p15:clr>
        </p15:guide>
        <p15:guide id="16" pos="4992" userDrawn="1">
          <p15:clr>
            <a:srgbClr val="F26B43"/>
          </p15:clr>
        </p15:guide>
        <p15:guide id="17" pos="5568" userDrawn="1">
          <p15:clr>
            <a:srgbClr val="F26B43"/>
          </p15:clr>
        </p15:guide>
        <p15:guide id="18" pos="6144" userDrawn="1">
          <p15:clr>
            <a:srgbClr val="F26B43"/>
          </p15:clr>
        </p15:guide>
        <p15:guide id="19" pos="6720" userDrawn="1">
          <p15:clr>
            <a:srgbClr val="F26B43"/>
          </p15:clr>
        </p15:guide>
        <p15:guide id="20" pos="7296" userDrawn="1">
          <p15:clr>
            <a:srgbClr val="F26B43"/>
          </p15:clr>
        </p15:guide>
        <p15:guide id="21" pos="3552" userDrawn="1">
          <p15:clr>
            <a:srgbClr val="F26B43"/>
          </p15:clr>
        </p15:guide>
        <p15:guide id="22" pos="2976" userDrawn="1">
          <p15:clr>
            <a:srgbClr val="F26B43"/>
          </p15:clr>
        </p15:guide>
        <p15:guide id="23" pos="2400" userDrawn="1">
          <p15:clr>
            <a:srgbClr val="F26B43"/>
          </p15:clr>
        </p15:guide>
        <p15:guide id="24" pos="1824" userDrawn="1">
          <p15:clr>
            <a:srgbClr val="F26B43"/>
          </p15:clr>
        </p15:guide>
        <p15:guide id="25" pos="1248" userDrawn="1">
          <p15:clr>
            <a:srgbClr val="F26B43"/>
          </p15:clr>
        </p15:guide>
        <p15:guide id="26" pos="672" userDrawn="1">
          <p15:clr>
            <a:srgbClr val="F26B43"/>
          </p15:clr>
        </p15:guide>
        <p15:guide id="27" pos="4128" userDrawn="1">
          <p15:clr>
            <a:srgbClr val="F26B43"/>
          </p15:clr>
        </p15:guide>
        <p15:guide id="28" pos="4704" userDrawn="1">
          <p15:clr>
            <a:srgbClr val="F26B43"/>
          </p15:clr>
        </p15:guide>
        <p15:guide id="29" pos="5280" userDrawn="1">
          <p15:clr>
            <a:srgbClr val="F26B43"/>
          </p15:clr>
        </p15:guide>
        <p15:guide id="30" pos="5856" userDrawn="1">
          <p15:clr>
            <a:srgbClr val="F26B43"/>
          </p15:clr>
        </p15:guide>
        <p15:guide id="31" pos="6432" userDrawn="1">
          <p15:clr>
            <a:srgbClr val="F26B43"/>
          </p15:clr>
        </p15:guide>
        <p15:guide id="32" pos="7008" userDrawn="1">
          <p15:clr>
            <a:srgbClr val="F26B43"/>
          </p15:clr>
        </p15:guide>
        <p15:guide id="33" orient="horz" pos="720" userDrawn="1">
          <p15:clr>
            <a:srgbClr val="F26B43"/>
          </p15:clr>
        </p15:guide>
        <p15:guide id="34" orient="horz" pos="1296" userDrawn="1">
          <p15:clr>
            <a:srgbClr val="F26B43"/>
          </p15:clr>
        </p15:guide>
        <p15:guide id="35" orient="horz" pos="1872" userDrawn="1">
          <p15:clr>
            <a:srgbClr val="F26B43"/>
          </p15:clr>
        </p15:guide>
        <p15:guide id="36" orient="horz" pos="2448" userDrawn="1">
          <p15:clr>
            <a:srgbClr val="F26B43"/>
          </p15:clr>
        </p15:guide>
        <p15:guide id="37" orient="horz" pos="3024" userDrawn="1">
          <p15:clr>
            <a:srgbClr val="F26B43"/>
          </p15:clr>
        </p15:guide>
        <p15:guide id="38" orient="horz" pos="36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xlearningprograms@workfront.com?subject=I%20want%20to%20share%20feedback%20about%20Workfront%20training%20materials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orkfront-video.wistia.com/medias/6vas60kjw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70432"/>
            <a:ext cx="10058400" cy="4517136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To our Workfront customers,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Use this PPT as a starting point when creating your own training for the new Workfront experience—to get existing users up to date on the changes or to onboard new employees.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Replace the standard images with screenshots from your Workfront instance, customize the steps, add information specific to your organization, etc.</a:t>
            </a:r>
          </a:p>
          <a:p>
            <a:pPr marL="0" indent="0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dirty="0"/>
              <a:t>Then send the file to your users </a:t>
            </a:r>
            <a:r>
              <a:rPr lang="en-US" sz="1400" dirty="0"/>
              <a:t>(we recommend PDF format, for easier viewing)</a:t>
            </a:r>
            <a:r>
              <a:rPr lang="en-US" sz="1800" dirty="0"/>
              <a:t> or use the PPT to teach a live class.</a:t>
            </a:r>
          </a:p>
          <a:p>
            <a:pPr marL="0" indent="0" algn="r">
              <a:lnSpc>
                <a:spcPct val="100000"/>
              </a:lnSpc>
              <a:spcAft>
                <a:spcPts val="1000"/>
              </a:spcAft>
              <a:buNone/>
            </a:pPr>
            <a:r>
              <a:rPr lang="en-US" sz="1800" b="1" dirty="0"/>
              <a:t>Your Workfront Customer Enablement team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FF8A9-797F-7D42-94A2-C977E8317274}"/>
              </a:ext>
            </a:extLst>
          </p:cNvPr>
          <p:cNvSpPr txBox="1"/>
          <p:nvPr/>
        </p:nvSpPr>
        <p:spPr>
          <a:xfrm>
            <a:off x="8339844" y="5733288"/>
            <a:ext cx="34339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Provide feedback about this template to </a:t>
            </a:r>
            <a:r>
              <a:rPr lang="en-US" sz="800" dirty="0">
                <a:hlinkClick r:id="rId2"/>
              </a:rPr>
              <a:t>cxlearningprograms@workfront.com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11742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Complete work.</a:t>
            </a:r>
          </a:p>
        </p:txBody>
      </p:sp>
    </p:spTree>
    <p:extLst>
      <p:ext uri="{BB962C8B-B14F-4D97-AF65-F5344CB8AC3E}">
        <p14:creationId xmlns:p14="http://schemas.microsoft.com/office/powerpoint/2010/main" val="3266792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234815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Complete Work via Workfront Home.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Make final updates and log hours, as appropriate. You may also status the task, mark percent complete to 100% and notify others work is done.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You may click Mark as done to indicate the work is finished or update percent complete to 100% or update the task status, selecting the appropriate status of complete for your organization.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629816E-6913-41E6-A59D-11875996E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1" y="1306780"/>
            <a:ext cx="6137786" cy="305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EF652C-5B6E-45EE-981C-40B495055925}"/>
              </a:ext>
            </a:extLst>
          </p:cNvPr>
          <p:cNvSpPr txBox="1"/>
          <p:nvPr/>
        </p:nvSpPr>
        <p:spPr>
          <a:xfrm>
            <a:off x="5133873" y="443262"/>
            <a:ext cx="297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name to open the task page so you can upload final versions of documents or proofs.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8051392" y="599053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E466EE1-D275-4EEF-B44C-07EBB5EE76AB}"/>
              </a:ext>
            </a:extLst>
          </p:cNvPr>
          <p:cNvSpPr txBox="1"/>
          <p:nvPr/>
        </p:nvSpPr>
        <p:spPr>
          <a:xfrm>
            <a:off x="9833601" y="461243"/>
            <a:ext cx="2070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There are multiple ways to close out the task and mark it as done.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1989F86-AB46-49B5-ABC0-D7C7BDC529C8}"/>
              </a:ext>
            </a:extLst>
          </p:cNvPr>
          <p:cNvCxnSpPr>
            <a:cxnSpLocks/>
          </p:cNvCxnSpPr>
          <p:nvPr/>
        </p:nvCxnSpPr>
        <p:spPr>
          <a:xfrm flipV="1">
            <a:off x="9760327" y="706922"/>
            <a:ext cx="0" cy="119971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674C5E9-D3C7-45AC-AC3B-98F64C46CE34}"/>
              </a:ext>
            </a:extLst>
          </p:cNvPr>
          <p:cNvSpPr txBox="1"/>
          <p:nvPr/>
        </p:nvSpPr>
        <p:spPr>
          <a:xfrm>
            <a:off x="8275472" y="4389312"/>
            <a:ext cx="2969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Task details, status updates, and hours worked may be logged from the New Updates section.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8254480" y="3387852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7547068" y="28201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10496030" y="15782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1687C1-EABC-44A4-BCE4-0B32B112FB9F}"/>
              </a:ext>
            </a:extLst>
          </p:cNvPr>
          <p:cNvSpPr txBox="1"/>
          <p:nvPr/>
        </p:nvSpPr>
        <p:spPr>
          <a:xfrm>
            <a:off x="1932309" y="3103062"/>
            <a:ext cx="52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1433095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05158" y="1274745"/>
            <a:ext cx="4203836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Complete Work via Project Tasks.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Go to the project and task you want to update and/ or mark as done.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You may update the completion via the project list of tasks (views may vary depending on your organization’s setup) by marking % Complete or Actual Complete On date or changing the task status to complete.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1600" dirty="0"/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You may open the task and make updates and mark as complete (see previous slide steps via Home).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95E13F1-06A3-41B4-83AA-174582C19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74745"/>
            <a:ext cx="6100235" cy="114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805599" y="165307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9186446" y="153349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2E5DC3-A189-4CDC-A59C-1051AE32A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332" y="2565874"/>
            <a:ext cx="6104955" cy="23338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427171" y="35908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4ED47F-0EB5-4310-8B7B-6DD882C9D69E}"/>
              </a:ext>
            </a:extLst>
          </p:cNvPr>
          <p:cNvSpPr txBox="1"/>
          <p:nvPr/>
        </p:nvSpPr>
        <p:spPr>
          <a:xfrm>
            <a:off x="8275472" y="4389312"/>
            <a:ext cx="2969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Task details, status updates, and hours worked may be logged from the New Updates section.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1CC8BB-414E-4E93-B80A-EAC018CE6B5D}"/>
              </a:ext>
            </a:extLst>
          </p:cNvPr>
          <p:cNvCxnSpPr>
            <a:cxnSpLocks/>
          </p:cNvCxnSpPr>
          <p:nvPr/>
        </p:nvCxnSpPr>
        <p:spPr>
          <a:xfrm>
            <a:off x="8254480" y="3387852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3BFEB5D-7AE7-4914-8F41-38AA88045388}"/>
              </a:ext>
            </a:extLst>
          </p:cNvPr>
          <p:cNvSpPr txBox="1"/>
          <p:nvPr/>
        </p:nvSpPr>
        <p:spPr>
          <a:xfrm>
            <a:off x="9837383" y="447644"/>
            <a:ext cx="2070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There are multiple ways to close out the task and mark it as done.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D328F1F-E136-42BA-9DB9-915464D26169}"/>
              </a:ext>
            </a:extLst>
          </p:cNvPr>
          <p:cNvCxnSpPr>
            <a:cxnSpLocks/>
          </p:cNvCxnSpPr>
          <p:nvPr/>
        </p:nvCxnSpPr>
        <p:spPr>
          <a:xfrm flipV="1">
            <a:off x="9837383" y="576008"/>
            <a:ext cx="0" cy="1199715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3D3C3A8-E072-4A13-A2C7-2F707EBBB37F}"/>
              </a:ext>
            </a:extLst>
          </p:cNvPr>
          <p:cNvSpPr txBox="1"/>
          <p:nvPr/>
        </p:nvSpPr>
        <p:spPr>
          <a:xfrm>
            <a:off x="3961856" y="476740"/>
            <a:ext cx="2387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Make sure to note the object type when making updates; project vs. task, etc..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6309923" y="492915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22C4D46-557F-4F24-9E2B-FC3220859FD5}"/>
              </a:ext>
            </a:extLst>
          </p:cNvPr>
          <p:cNvSpPr txBox="1"/>
          <p:nvPr/>
        </p:nvSpPr>
        <p:spPr>
          <a:xfrm>
            <a:off x="2149526" y="4220035"/>
            <a:ext cx="529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343875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Tips and tricks.</a:t>
            </a:r>
          </a:p>
        </p:txBody>
      </p:sp>
    </p:spTree>
    <p:extLst>
      <p:ext uri="{BB962C8B-B14F-4D97-AF65-F5344CB8AC3E}">
        <p14:creationId xmlns:p14="http://schemas.microsoft.com/office/powerpoint/2010/main" val="137992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3B262-AE5F-3845-95B8-429F43932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10281"/>
            <a:ext cx="10466832" cy="3347519"/>
          </a:xfrm>
        </p:spPr>
        <p:txBody>
          <a:bodyPr/>
          <a:lstStyle/>
          <a:p>
            <a:r>
              <a:rPr lang="en-US" dirty="0"/>
              <a:t>Finding your work is half the battle. Make sure you’re familiar with </a:t>
            </a:r>
            <a:r>
              <a:rPr lang="en-US" dirty="0">
                <a:hlinkClick r:id="rId2"/>
              </a:rPr>
              <a:t>navigating the new Workfront experience</a:t>
            </a:r>
            <a:r>
              <a:rPr lang="en-US" dirty="0"/>
              <a:t>.</a:t>
            </a:r>
          </a:p>
          <a:p>
            <a:r>
              <a:rPr lang="en-US" dirty="0"/>
              <a:t>Pin an assignment or report for easy access in the top menu bar.</a:t>
            </a:r>
          </a:p>
          <a:p>
            <a:r>
              <a:rPr lang="en-US" dirty="0"/>
              <a:t>Change the Status of your task to let others know</a:t>
            </a:r>
            <a:br>
              <a:rPr lang="en-US" dirty="0"/>
            </a:br>
            <a:r>
              <a:rPr lang="en-US" dirty="0"/>
              <a:t>you’re working on it without having to send an email.</a:t>
            </a:r>
          </a:p>
          <a:p>
            <a:r>
              <a:rPr lang="en-US" dirty="0"/>
              <a:t>Use Favorites to bookmark work you’re accessing frequently.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11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9064-9477-F84A-8033-F31B01F03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210565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B47B4F-FA33-A841-8EE0-918FD5632A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3999" y="2323232"/>
            <a:ext cx="10218345" cy="1828800"/>
          </a:xfrm>
        </p:spPr>
        <p:txBody>
          <a:bodyPr/>
          <a:lstStyle/>
          <a:p>
            <a:r>
              <a:rPr lang="en-US" dirty="0"/>
              <a:t>Workers: Getting started</a:t>
            </a:r>
          </a:p>
          <a:p>
            <a:r>
              <a:rPr lang="en-US" sz="2400" b="0" dirty="0"/>
              <a:t>Team member, designer, creative, developer, contributor, and more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7613B8C-D063-C843-91F5-E478D9E7C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730148"/>
            <a:ext cx="1854962" cy="327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19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Find and accept work.</a:t>
            </a:r>
          </a:p>
        </p:txBody>
      </p:sp>
    </p:spTree>
    <p:extLst>
      <p:ext uri="{BB962C8B-B14F-4D97-AF65-F5344CB8AC3E}">
        <p14:creationId xmlns:p14="http://schemas.microsoft.com/office/powerpoint/2010/main" val="3020609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4"/>
            <a:ext cx="3947137" cy="34138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Use Home to find work assignments.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Use Filter and Sort by options</a:t>
            </a:r>
            <a:br>
              <a:rPr lang="en-US" sz="1600" dirty="0"/>
            </a:br>
            <a:r>
              <a:rPr lang="en-US" sz="1600" dirty="0"/>
              <a:t>to find the desired assignments.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Review the assignment details.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Accept the assignment.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Update the status to indicate work has begun.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Enter progress updates or log time against the task.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0D30C621-F06D-4072-8E30-3D1CCA0CA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85601"/>
            <a:ext cx="6137787" cy="300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6011081" y="14564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162839" y="15141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10077904" y="187862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10458047" y="156289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5886288" y="3368070"/>
            <a:ext cx="0" cy="123475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273BE5-EC1B-4368-95A8-6CFB90FFA596}"/>
              </a:ext>
            </a:extLst>
          </p:cNvPr>
          <p:cNvSpPr txBox="1"/>
          <p:nvPr/>
        </p:nvSpPr>
        <p:spPr>
          <a:xfrm>
            <a:off x="5936338" y="4387648"/>
            <a:ext cx="1630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Indicates the assignment is ready for you to start.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5D884F-8C3F-4EB4-AD5E-B86505680928}"/>
              </a:ext>
            </a:extLst>
          </p:cNvPr>
          <p:cNvCxnSpPr>
            <a:cxnSpLocks/>
          </p:cNvCxnSpPr>
          <p:nvPr/>
        </p:nvCxnSpPr>
        <p:spPr>
          <a:xfrm>
            <a:off x="8560993" y="3044435"/>
            <a:ext cx="0" cy="1465920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286502-F5AD-42EC-A319-8502C686E203}"/>
              </a:ext>
            </a:extLst>
          </p:cNvPr>
          <p:cNvSpPr txBox="1"/>
          <p:nvPr/>
        </p:nvSpPr>
        <p:spPr>
          <a:xfrm>
            <a:off x="8611043" y="4310300"/>
            <a:ext cx="1547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View the </a:t>
            </a:r>
            <a:r>
              <a:rPr lang="en-US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update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history on the assignment.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811A8E-F9E0-45C5-9607-BCCB6A4FA192}"/>
              </a:ext>
            </a:extLst>
          </p:cNvPr>
          <p:cNvSpPr txBox="1"/>
          <p:nvPr/>
        </p:nvSpPr>
        <p:spPr>
          <a:xfrm>
            <a:off x="7566503" y="223557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655C32-2746-41FB-9D26-F347755028CB}"/>
              </a:ext>
            </a:extLst>
          </p:cNvPr>
          <p:cNvSpPr txBox="1"/>
          <p:nvPr/>
        </p:nvSpPr>
        <p:spPr>
          <a:xfrm>
            <a:off x="3619248" y="656961"/>
            <a:ext cx="1936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icon to access Home.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DCAB091-052B-41AF-80B3-C81F0CBB4889}"/>
              </a:ext>
            </a:extLst>
          </p:cNvPr>
          <p:cNvCxnSpPr>
            <a:cxnSpLocks/>
          </p:cNvCxnSpPr>
          <p:nvPr/>
        </p:nvCxnSpPr>
        <p:spPr>
          <a:xfrm flipV="1">
            <a:off x="5504197" y="688303"/>
            <a:ext cx="0" cy="56595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907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E7D8E1E-CC08-40B6-AA0D-0576C86142C6}"/>
              </a:ext>
            </a:extLst>
          </p:cNvPr>
          <p:cNvSpPr txBox="1">
            <a:spLocks/>
          </p:cNvSpPr>
          <p:nvPr/>
        </p:nvSpPr>
        <p:spPr>
          <a:xfrm>
            <a:off x="400692" y="1378019"/>
            <a:ext cx="4068566" cy="41019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Create your own instructions to find work assignments.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dirty="0"/>
              <a:t>Your Work license users may be accustomed to finding their assignments somewhere other than Workfront Home. 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dirty="0"/>
              <a:t>Add your organization’s instructions on this slide. Insert a screenshot and add the step-by-step instructions.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Step 1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Step 2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Step 3</a:t>
            </a:r>
          </a:p>
        </p:txBody>
      </p:sp>
    </p:spTree>
    <p:extLst>
      <p:ext uri="{BB962C8B-B14F-4D97-AF65-F5344CB8AC3E}">
        <p14:creationId xmlns:p14="http://schemas.microsoft.com/office/powerpoint/2010/main" val="2861128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4F817-7EDF-A341-9B84-F2148678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Update work and upload files.</a:t>
            </a:r>
          </a:p>
        </p:txBody>
      </p:sp>
    </p:spTree>
    <p:extLst>
      <p:ext uri="{BB962C8B-B14F-4D97-AF65-F5344CB8AC3E}">
        <p14:creationId xmlns:p14="http://schemas.microsoft.com/office/powerpoint/2010/main" val="1700670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173169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Update work.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Provide work updates, make comments, and ask questions about the assignment.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“Notify” other Workfront users so they get a notification about the update.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Log the hours you worked</a:t>
            </a:r>
            <a:br>
              <a:rPr lang="en-US" sz="1600" dirty="0"/>
            </a:br>
            <a:r>
              <a:rPr lang="en-US" sz="1600" dirty="0"/>
              <a:t>on the task.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View and reply to a comment in the updates thread.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C68CF13-7545-4B43-877A-137910B77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302391"/>
            <a:ext cx="6143217" cy="313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5525B8D-6637-44BF-85C4-AD23E46AD90E}"/>
              </a:ext>
            </a:extLst>
          </p:cNvPr>
          <p:cNvSpPr txBox="1"/>
          <p:nvPr/>
        </p:nvSpPr>
        <p:spPr>
          <a:xfrm>
            <a:off x="6843359" y="526749"/>
            <a:ext cx="2959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the assignment name to open the task page and access documents or review further details.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2DCACD-D387-4892-91E6-E44525E09733}"/>
              </a:ext>
            </a:extLst>
          </p:cNvPr>
          <p:cNvSpPr txBox="1"/>
          <p:nvPr/>
        </p:nvSpPr>
        <p:spPr>
          <a:xfrm>
            <a:off x="8039001" y="4486319"/>
            <a:ext cx="1630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Update condition, status, and percent complete.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8006698" y="3368070"/>
            <a:ext cx="0" cy="136725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6808219" y="647699"/>
            <a:ext cx="0" cy="94702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6819193" y="28177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631464-0FBF-482F-A3BA-6B02B7D64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014" y="3109814"/>
            <a:ext cx="3154666" cy="8662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8832515" y="3429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7674991" y="295085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8273410" y="41156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35789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6" y="1373903"/>
            <a:ext cx="4069078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Upload documents.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Go to Documents in the left panel on the task page.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Add New and select Document or other selection to upload.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Navigate to the file on your computer or other source.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Finish the upload by clicking Open.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200" dirty="0"/>
              <a:t>You also can drag and drop files into the main part of the Documents page to upload them.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1FB0D1F-6CE0-4182-AB29-81E223B0A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500" y="1296506"/>
            <a:ext cx="6132843" cy="299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757446" y="169274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6105022" y="145444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9E8E97-95B0-46AA-AC47-50E18094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576" y="3062170"/>
            <a:ext cx="2636668" cy="19116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6721358" y="460453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7900801" y="473773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DF16A8-14FC-4F7B-B0C8-7268DD05203F}"/>
              </a:ext>
            </a:extLst>
          </p:cNvPr>
          <p:cNvSpPr txBox="1"/>
          <p:nvPr/>
        </p:nvSpPr>
        <p:spPr>
          <a:xfrm>
            <a:off x="8817508" y="369988"/>
            <a:ext cx="2127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Make comments on the document from the Updates tab.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CFD9316-3C4F-478A-8EA9-13E47F33A558}"/>
              </a:ext>
            </a:extLst>
          </p:cNvPr>
          <p:cNvSpPr txBox="1"/>
          <p:nvPr/>
        </p:nvSpPr>
        <p:spPr>
          <a:xfrm>
            <a:off x="8394935" y="5757735"/>
            <a:ext cx="1165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to open the document page.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0FD711-E84A-4AC5-834C-9C144660474F}"/>
              </a:ext>
            </a:extLst>
          </p:cNvPr>
          <p:cNvSpPr txBox="1"/>
          <p:nvPr/>
        </p:nvSpPr>
        <p:spPr>
          <a:xfrm>
            <a:off x="9700247" y="6004907"/>
            <a:ext cx="1521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Enter names to request document approvals.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74459D-0E4F-4F61-815E-33A7AEFB6BA2}"/>
              </a:ext>
            </a:extLst>
          </p:cNvPr>
          <p:cNvCxnSpPr>
            <a:cxnSpLocks/>
          </p:cNvCxnSpPr>
          <p:nvPr/>
        </p:nvCxnSpPr>
        <p:spPr>
          <a:xfrm>
            <a:off x="9517705" y="2235570"/>
            <a:ext cx="34507" cy="383645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CA30A4F-3A2C-4477-B39A-75C840B78C92}"/>
              </a:ext>
            </a:extLst>
          </p:cNvPr>
          <p:cNvCxnSpPr>
            <a:cxnSpLocks/>
          </p:cNvCxnSpPr>
          <p:nvPr/>
        </p:nvCxnSpPr>
        <p:spPr>
          <a:xfrm>
            <a:off x="11145117" y="3279016"/>
            <a:ext cx="29371" cy="302931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10945402" y="357108"/>
            <a:ext cx="0" cy="146667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F33464-62D1-794F-854A-0E2D1439F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24800" y="2022407"/>
            <a:ext cx="3200400" cy="426327"/>
          </a:xfrm>
        </p:spPr>
        <p:txBody>
          <a:bodyPr/>
          <a:lstStyle/>
          <a:p>
            <a:r>
              <a:rPr lang="en-US" dirty="0"/>
              <a:t>Workfront Home.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5F1A08-7D35-4ED3-9443-1ADC846F46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F8F56898-857F-4B49-B8B0-186DFE9A85A7}"/>
              </a:ext>
            </a:extLst>
          </p:cNvPr>
          <p:cNvSpPr txBox="1">
            <a:spLocks/>
          </p:cNvSpPr>
          <p:nvPr/>
        </p:nvSpPr>
        <p:spPr>
          <a:xfrm>
            <a:off x="419375" y="1373903"/>
            <a:ext cx="4805023" cy="44337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Upload proofs.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Go to Documents in the</a:t>
            </a:r>
            <a:br>
              <a:rPr lang="en-US" sz="1600" dirty="0"/>
            </a:br>
            <a:r>
              <a:rPr lang="en-US" sz="1600" dirty="0"/>
              <a:t>left panel on the task page.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Click Add New and select Proof.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Fill out the reviewer/approver information.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Don’t forget to set a deadline.</a:t>
            </a:r>
          </a:p>
          <a:p>
            <a:pPr marL="344488" lvl="1" indent="0">
              <a:lnSpc>
                <a:spcPct val="100000"/>
              </a:lnSpc>
              <a:spcBef>
                <a:spcPts val="2000"/>
              </a:spcBef>
              <a:buNone/>
            </a:pPr>
            <a:r>
              <a:rPr lang="en-US" sz="1600" dirty="0"/>
              <a:t>Note: This is independent of the task deadline.</a:t>
            </a:r>
          </a:p>
          <a:p>
            <a:pPr marL="342900" indent="-342900">
              <a:lnSpc>
                <a:spcPct val="10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1600" dirty="0"/>
              <a:t>Finish the upload.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BA1CDB-63AC-4E72-A59C-B40373A1F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500" y="1292340"/>
            <a:ext cx="6141380" cy="2997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F17BD5-2095-470B-B3E6-D60B44EB7387}"/>
              </a:ext>
            </a:extLst>
          </p:cNvPr>
          <p:cNvSpPr txBox="1"/>
          <p:nvPr/>
        </p:nvSpPr>
        <p:spPr>
          <a:xfrm>
            <a:off x="5757446" y="169274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61203-D422-41D0-8165-B21FBBC27C90}"/>
              </a:ext>
            </a:extLst>
          </p:cNvPr>
          <p:cNvSpPr txBox="1"/>
          <p:nvPr/>
        </p:nvSpPr>
        <p:spPr>
          <a:xfrm>
            <a:off x="6087668" y="150808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550AC5-C7B1-4F0C-918B-7C111EA4637C}"/>
              </a:ext>
            </a:extLst>
          </p:cNvPr>
          <p:cNvSpPr txBox="1"/>
          <p:nvPr/>
        </p:nvSpPr>
        <p:spPr>
          <a:xfrm>
            <a:off x="9986243" y="435176"/>
            <a:ext cx="179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Combine multiple files in the queue into a single proof.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1754D0-ACA7-4F33-B701-66205A450491}"/>
              </a:ext>
            </a:extLst>
          </p:cNvPr>
          <p:cNvSpPr txBox="1"/>
          <p:nvPr/>
        </p:nvSpPr>
        <p:spPr>
          <a:xfrm>
            <a:off x="6943100" y="486977"/>
            <a:ext cx="1382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Click to open the file into the proof viewer.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F5A7E-1132-4310-8141-9F7B5E5EC48A}"/>
              </a:ext>
            </a:extLst>
          </p:cNvPr>
          <p:cNvCxnSpPr>
            <a:cxnSpLocks/>
          </p:cNvCxnSpPr>
          <p:nvPr/>
        </p:nvCxnSpPr>
        <p:spPr>
          <a:xfrm flipV="1">
            <a:off x="8347506" y="630766"/>
            <a:ext cx="0" cy="160480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AF4D7D3-1609-496B-A832-AEE1FA0A8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283" y="2582521"/>
            <a:ext cx="4637063" cy="2382525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lumMod val="75000"/>
                <a:alpha val="95000"/>
              </a:scheme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74AD0B9-A7C8-4307-9599-AE92B2F0EFB2}"/>
              </a:ext>
            </a:extLst>
          </p:cNvPr>
          <p:cNvSpPr txBox="1"/>
          <p:nvPr/>
        </p:nvSpPr>
        <p:spPr>
          <a:xfrm>
            <a:off x="10069736" y="5748682"/>
            <a:ext cx="187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Add external stakeholders by their email address.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C4DD83-92BC-4BA3-8F60-DA620B250274}"/>
              </a:ext>
            </a:extLst>
          </p:cNvPr>
          <p:cNvSpPr txBox="1"/>
          <p:nvPr/>
        </p:nvSpPr>
        <p:spPr>
          <a:xfrm>
            <a:off x="5829365" y="5715108"/>
            <a:ext cx="2149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All files in the queue get assigned the same proofing workflow.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3B0B0CF-B7BF-4FFE-B14E-79DD72C84555}"/>
              </a:ext>
            </a:extLst>
          </p:cNvPr>
          <p:cNvCxnSpPr>
            <a:cxnSpLocks/>
          </p:cNvCxnSpPr>
          <p:nvPr/>
        </p:nvCxnSpPr>
        <p:spPr>
          <a:xfrm>
            <a:off x="7889836" y="4022333"/>
            <a:ext cx="0" cy="215074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BA77F46-7D3D-4DB4-8CC5-5920A062E12C}"/>
              </a:ext>
            </a:extLst>
          </p:cNvPr>
          <p:cNvCxnSpPr>
            <a:cxnSpLocks/>
          </p:cNvCxnSpPr>
          <p:nvPr/>
        </p:nvCxnSpPr>
        <p:spPr>
          <a:xfrm>
            <a:off x="10069736" y="4068566"/>
            <a:ext cx="0" cy="1880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683252F-522E-4219-819E-ED00403947EC}"/>
              </a:ext>
            </a:extLst>
          </p:cNvPr>
          <p:cNvCxnSpPr>
            <a:cxnSpLocks/>
          </p:cNvCxnSpPr>
          <p:nvPr/>
        </p:nvCxnSpPr>
        <p:spPr>
          <a:xfrm flipV="1">
            <a:off x="9963973" y="590764"/>
            <a:ext cx="385" cy="247404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oval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537417-98AC-44CF-BA18-767C2099AA78}"/>
              </a:ext>
            </a:extLst>
          </p:cNvPr>
          <p:cNvSpPr txBox="1"/>
          <p:nvPr/>
        </p:nvSpPr>
        <p:spPr>
          <a:xfrm>
            <a:off x="8586260" y="36530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30F910-8CC7-410C-814A-0AC7B2046D91}"/>
              </a:ext>
            </a:extLst>
          </p:cNvPr>
          <p:cNvSpPr txBox="1"/>
          <p:nvPr/>
        </p:nvSpPr>
        <p:spPr>
          <a:xfrm>
            <a:off x="9525000" y="410283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DEF62B1-9DE1-428C-BCD0-CD45BE0AC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012" y="4643412"/>
            <a:ext cx="1069558" cy="2660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811A8E-F9E0-45C5-9607-BCCB6A4FA192}"/>
              </a:ext>
            </a:extLst>
          </p:cNvPr>
          <p:cNvSpPr txBox="1"/>
          <p:nvPr/>
        </p:nvSpPr>
        <p:spPr>
          <a:xfrm>
            <a:off x="6614590" y="43113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26035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9_wf_color_palette">
      <a:dk1>
        <a:srgbClr val="373737"/>
      </a:dk1>
      <a:lt1>
        <a:srgbClr val="FFFFFF"/>
      </a:lt1>
      <a:dk2>
        <a:srgbClr val="646464"/>
      </a:dk2>
      <a:lt2>
        <a:srgbClr val="F0F0F0"/>
      </a:lt2>
      <a:accent1>
        <a:srgbClr val="F8822F"/>
      </a:accent1>
      <a:accent2>
        <a:srgbClr val="F06010"/>
      </a:accent2>
      <a:accent3>
        <a:srgbClr val="373737"/>
      </a:accent3>
      <a:accent4>
        <a:srgbClr val="646464"/>
      </a:accent4>
      <a:accent5>
        <a:srgbClr val="B3B3B3"/>
      </a:accent5>
      <a:accent6>
        <a:srgbClr val="F0F0F0"/>
      </a:accent6>
      <a:hlink>
        <a:srgbClr val="1295D8"/>
      </a:hlink>
      <a:folHlink>
        <a:srgbClr val="0783C3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10110</TotalTime>
  <Words>891</Words>
  <Application>Microsoft Office PowerPoint</Application>
  <PresentationFormat>Widescreen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 Narrow</vt:lpstr>
      <vt:lpstr>Calibri</vt:lpstr>
      <vt:lpstr>Proxima Nova</vt:lpstr>
      <vt:lpstr>Office Theme</vt:lpstr>
      <vt:lpstr>PowerPoint Presentation</vt:lpstr>
      <vt:lpstr>PowerPoint Presentation</vt:lpstr>
      <vt:lpstr>Find and accept work.</vt:lpstr>
      <vt:lpstr>Workfront Home.</vt:lpstr>
      <vt:lpstr>Workfront Home.</vt:lpstr>
      <vt:lpstr>Update work and upload files.</vt:lpstr>
      <vt:lpstr>Workfront Home.</vt:lpstr>
      <vt:lpstr>Workfront Home.</vt:lpstr>
      <vt:lpstr>Workfront Home.</vt:lpstr>
      <vt:lpstr>Complete work.</vt:lpstr>
      <vt:lpstr>Workfront Home.</vt:lpstr>
      <vt:lpstr>Workfront Home.</vt:lpstr>
      <vt:lpstr>Tips and tricks.</vt:lpstr>
      <vt:lpstr>PowerPoint Presentation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Broome</dc:creator>
  <cp:lastModifiedBy>Mary Ann Erickson</cp:lastModifiedBy>
  <cp:revision>167</cp:revision>
  <cp:lastPrinted>2019-11-19T16:54:41Z</cp:lastPrinted>
  <dcterms:created xsi:type="dcterms:W3CDTF">2018-10-26T16:13:05Z</dcterms:created>
  <dcterms:modified xsi:type="dcterms:W3CDTF">2020-03-23T22:08:32Z</dcterms:modified>
</cp:coreProperties>
</file>