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48" r:id="rId2"/>
    <p:sldId id="293" r:id="rId3"/>
    <p:sldId id="299" r:id="rId4"/>
    <p:sldId id="349" r:id="rId5"/>
    <p:sldId id="352" r:id="rId6"/>
    <p:sldId id="355" r:id="rId7"/>
    <p:sldId id="353" r:id="rId8"/>
    <p:sldId id="350" r:id="rId9"/>
    <p:sldId id="310" r:id="rId10"/>
    <p:sldId id="325" r:id="rId11"/>
    <p:sldId id="357" r:id="rId12"/>
    <p:sldId id="317" r:id="rId13"/>
    <p:sldId id="358" r:id="rId14"/>
    <p:sldId id="359" r:id="rId15"/>
    <p:sldId id="311" r:id="rId16"/>
    <p:sldId id="360" r:id="rId17"/>
    <p:sldId id="312" r:id="rId18"/>
    <p:sldId id="361" r:id="rId19"/>
    <p:sldId id="326" r:id="rId20"/>
    <p:sldId id="315" r:id="rId21"/>
    <p:sldId id="365" r:id="rId22"/>
    <p:sldId id="366" r:id="rId23"/>
    <p:sldId id="367" r:id="rId24"/>
    <p:sldId id="328" r:id="rId25"/>
    <p:sldId id="313" r:id="rId26"/>
    <p:sldId id="330" r:id="rId27"/>
    <p:sldId id="362" r:id="rId28"/>
    <p:sldId id="332" r:id="rId29"/>
    <p:sldId id="324" r:id="rId30"/>
    <p:sldId id="331" r:id="rId31"/>
    <p:sldId id="363" r:id="rId32"/>
    <p:sldId id="329" r:id="rId33"/>
    <p:sldId id="314" r:id="rId34"/>
    <p:sldId id="341" r:id="rId35"/>
    <p:sldId id="364" r:id="rId36"/>
    <p:sldId id="327" r:id="rId37"/>
    <p:sldId id="316" r:id="rId38"/>
    <p:sldId id="368" r:id="rId39"/>
    <p:sldId id="335" r:id="rId40"/>
    <p:sldId id="369" r:id="rId41"/>
    <p:sldId id="336" r:id="rId42"/>
    <p:sldId id="371" r:id="rId43"/>
    <p:sldId id="370" r:id="rId44"/>
    <p:sldId id="356" r:id="rId45"/>
    <p:sldId id="305" r:id="rId46"/>
    <p:sldId id="29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mple_slides" id="{5ABBB1C8-60A1-604F-BF47-511B7355599A}">
          <p14:sldIdLst>
            <p14:sldId id="348"/>
            <p14:sldId id="293"/>
            <p14:sldId id="299"/>
            <p14:sldId id="349"/>
            <p14:sldId id="352"/>
            <p14:sldId id="355"/>
            <p14:sldId id="353"/>
            <p14:sldId id="350"/>
            <p14:sldId id="310"/>
            <p14:sldId id="325"/>
            <p14:sldId id="357"/>
            <p14:sldId id="317"/>
            <p14:sldId id="358"/>
            <p14:sldId id="359"/>
            <p14:sldId id="311"/>
            <p14:sldId id="360"/>
            <p14:sldId id="312"/>
            <p14:sldId id="361"/>
            <p14:sldId id="326"/>
            <p14:sldId id="315"/>
            <p14:sldId id="365"/>
            <p14:sldId id="366"/>
            <p14:sldId id="367"/>
            <p14:sldId id="328"/>
            <p14:sldId id="313"/>
            <p14:sldId id="330"/>
            <p14:sldId id="362"/>
            <p14:sldId id="332"/>
            <p14:sldId id="324"/>
            <p14:sldId id="331"/>
            <p14:sldId id="363"/>
            <p14:sldId id="329"/>
            <p14:sldId id="314"/>
            <p14:sldId id="341"/>
            <p14:sldId id="364"/>
            <p14:sldId id="327"/>
            <p14:sldId id="316"/>
            <p14:sldId id="368"/>
            <p14:sldId id="335"/>
            <p14:sldId id="369"/>
            <p14:sldId id="336"/>
            <p14:sldId id="371"/>
            <p14:sldId id="370"/>
            <p14:sldId id="356"/>
            <p14:sldId id="305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E89EDB-5D33-4596-AE8D-207DE761ACFC}" v="3" dt="2020-03-19T14:34:08.6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57" autoAdjust="0"/>
    <p:restoredTop sz="94643"/>
  </p:normalViewPr>
  <p:slideViewPr>
    <p:cSldViewPr snapToGrid="0" snapToObjects="1">
      <p:cViewPr varScale="1">
        <p:scale>
          <a:sx n="99" d="100"/>
          <a:sy n="99" d="100"/>
        </p:scale>
        <p:origin x="39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2856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0AFA5B-EEEA-F849-AE3F-2531AEB2C4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FECC73-2374-6046-BFAD-78E28B2B00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39CA2-F72A-AD43-A3A6-AFF5A4D6ED26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7B9F9-39FE-E540-90CC-6D206F3666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57574-93F8-3140-B2CE-8CE80752DA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CD274-00A3-5047-8DBD-6DF65089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67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5B59F-3797-9944-B56A-137117648B6C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8BE98-E49F-4F49-B986-43C1A898F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D9CF2E6A-4A0F-1342-B0C8-FAABD8BBBF6D}"/>
              </a:ext>
            </a:extLst>
          </p:cNvPr>
          <p:cNvSpPr/>
          <p:nvPr userDrawn="1"/>
        </p:nvSpPr>
        <p:spPr>
          <a:xfrm>
            <a:off x="0" y="1600200"/>
            <a:ext cx="12192000" cy="41168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8E06578-8F39-EC44-9DA2-BE3296ABEA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323232"/>
            <a:ext cx="9601200" cy="1828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5400" b="1">
                <a:solidFill>
                  <a:schemeClr val="accent4"/>
                </a:solidFill>
              </a:defRPr>
            </a:lvl1pPr>
            <a:lvl2pPr marL="457200" indent="0">
              <a:buNone/>
              <a:defRPr sz="6000" b="1"/>
            </a:lvl2pPr>
            <a:lvl3pPr marL="914400" indent="0">
              <a:buNone/>
              <a:defRPr sz="6000" b="1"/>
            </a:lvl3pPr>
            <a:lvl4pPr marL="1371600" indent="0">
              <a:buNone/>
              <a:defRPr sz="6000" b="1"/>
            </a:lvl4pPr>
            <a:lvl5pPr marL="1828800" indent="0">
              <a:buNone/>
              <a:defRPr sz="6000" b="1"/>
            </a:lvl5pPr>
          </a:lstStyle>
          <a:p>
            <a:pPr lvl="0"/>
            <a:r>
              <a:rPr lang="en-US" dirty="0"/>
              <a:t>Presentation title should be no more than 2 lines.</a:t>
            </a:r>
          </a:p>
        </p:txBody>
      </p:sp>
      <p:sp>
        <p:nvSpPr>
          <p:cNvPr id="50" name="Footer Placeholder 3">
            <a:extLst>
              <a:ext uri="{FF2B5EF4-FFF2-40B4-BE49-F238E27FC236}">
                <a16:creationId xmlns:a16="http://schemas.microsoft.com/office/drawing/2014/main" id="{443C5542-DFC1-BF4C-B63C-0DDD412E36FE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1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ne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C4698-A0F5-DA40-A542-1960BA65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D8B84-2AA2-4040-8ED8-BB7962CB7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05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06E6-8F3B-2B44-AA0E-04DE2877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E81F6-5F7B-0E4C-A887-6C0A836BDE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514600"/>
            <a:ext cx="4572000" cy="27552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C8D2B-C1A0-D748-B7A2-17764AD26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14600"/>
            <a:ext cx="5029200" cy="27552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767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946348B-24F1-3843-B39F-B59A6349F5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6800" y="1143000"/>
            <a:ext cx="10058400" cy="4572000"/>
          </a:xfrm>
        </p:spPr>
        <p:txBody>
          <a:bodyPr anchor="ctr" anchorCtr="0"/>
          <a:lstStyle>
            <a:lvl1pPr algn="ctr">
              <a:defRPr sz="3600" b="1"/>
            </a:lvl1pPr>
          </a:lstStyle>
          <a:p>
            <a:r>
              <a:rPr lang="en-US" dirty="0"/>
              <a:t>Type your text here.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454569A8-E1BB-6C4A-A16D-64FDABEDBB31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57FFF-320F-674B-A40B-680EDDF16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6" b="3679"/>
          <a:stretch/>
        </p:blipFill>
        <p:spPr>
          <a:xfrm>
            <a:off x="0" y="680803"/>
            <a:ext cx="8661754" cy="528367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F73728F-C49A-5148-8B43-26251AB8F5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24800" y="1991410"/>
            <a:ext cx="3200400" cy="426327"/>
          </a:xfrm>
        </p:spPr>
        <p:txBody>
          <a:bodyPr anchor="t" anchorCtr="0"/>
          <a:lstStyle>
            <a:lvl1pPr>
              <a:defRPr sz="2800" b="1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1E1ACD8-4BF7-8049-98E5-FE01C68D8DD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924800" y="2598092"/>
            <a:ext cx="3200400" cy="1477963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for text. This is a placeholder for text. This is a placeholder for text. This is a placeholder for text. This is a placeholder for text.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74AB14-5467-4E49-98A4-00439DDE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420" y="945397"/>
            <a:ext cx="6137787" cy="3827651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9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A53447E0-17EF-444A-96B4-CD938198804F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54320AAC-2061-334A-A0C0-972CB94BF4DD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4544596" y="3154733"/>
            <a:ext cx="3102807" cy="5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86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ptop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57FFF-320F-674B-A40B-680EDDF16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b="3679"/>
          <a:stretch/>
        </p:blipFill>
        <p:spPr>
          <a:xfrm>
            <a:off x="4287520" y="924643"/>
            <a:ext cx="9078314" cy="5283670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74AB14-5467-4E49-98A4-00439DDE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2500" y="1189237"/>
            <a:ext cx="6137787" cy="3827651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2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FF03DB0-2B86-6F4E-8395-CE3F3E2045CA}"/>
              </a:ext>
            </a:extLst>
          </p:cNvPr>
          <p:cNvSpPr/>
          <p:nvPr userDrawn="1"/>
        </p:nvSpPr>
        <p:spPr>
          <a:xfrm>
            <a:off x="0" y="1142999"/>
            <a:ext cx="12192000" cy="45740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F47FA3-32A5-3F43-ADAB-71742359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3470"/>
            <a:ext cx="10058400" cy="353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7C5E66-67EB-B64F-B71E-CBC0C862D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2514600"/>
            <a:ext cx="10058400" cy="2743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D85D974-F3F5-6D43-8948-3ECC9C3F1390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78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60" r:id="rId5"/>
    <p:sldLayoutId id="2147483666" r:id="rId6"/>
    <p:sldLayoutId id="2147483667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584" userDrawn="1">
          <p15:clr>
            <a:srgbClr val="F26B43"/>
          </p15:clr>
        </p15:guide>
        <p15:guide id="4" orient="horz" pos="1008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2736" userDrawn="1">
          <p15:clr>
            <a:srgbClr val="F26B43"/>
          </p15:clr>
        </p15:guide>
        <p15:guide id="7" orient="horz" pos="3312" userDrawn="1">
          <p15:clr>
            <a:srgbClr val="F26B43"/>
          </p15:clr>
        </p15:guide>
        <p15:guide id="8" orient="horz" pos="3888" userDrawn="1">
          <p15:clr>
            <a:srgbClr val="F26B43"/>
          </p15:clr>
        </p15:guide>
        <p15:guide id="9" pos="3264" userDrawn="1">
          <p15:clr>
            <a:srgbClr val="F26B43"/>
          </p15:clr>
        </p15:guide>
        <p15:guide id="10" pos="2688" userDrawn="1">
          <p15:clr>
            <a:srgbClr val="F26B43"/>
          </p15:clr>
        </p15:guide>
        <p15:guide id="11" pos="2112" userDrawn="1">
          <p15:clr>
            <a:srgbClr val="F26B43"/>
          </p15:clr>
        </p15:guide>
        <p15:guide id="12" pos="1536" userDrawn="1">
          <p15:clr>
            <a:srgbClr val="F26B43"/>
          </p15:clr>
        </p15:guide>
        <p15:guide id="13" pos="960" userDrawn="1">
          <p15:clr>
            <a:srgbClr val="F26B43"/>
          </p15:clr>
        </p15:guide>
        <p15:guide id="14" pos="384" userDrawn="1">
          <p15:clr>
            <a:srgbClr val="F26B43"/>
          </p15:clr>
        </p15:guide>
        <p15:guide id="15" pos="4416" userDrawn="1">
          <p15:clr>
            <a:srgbClr val="F26B43"/>
          </p15:clr>
        </p15:guide>
        <p15:guide id="16" pos="4992" userDrawn="1">
          <p15:clr>
            <a:srgbClr val="F26B43"/>
          </p15:clr>
        </p15:guide>
        <p15:guide id="17" pos="5568" userDrawn="1">
          <p15:clr>
            <a:srgbClr val="F26B43"/>
          </p15:clr>
        </p15:guide>
        <p15:guide id="18" pos="6144" userDrawn="1">
          <p15:clr>
            <a:srgbClr val="F26B43"/>
          </p15:clr>
        </p15:guide>
        <p15:guide id="19" pos="6720" userDrawn="1">
          <p15:clr>
            <a:srgbClr val="F26B43"/>
          </p15:clr>
        </p15:guide>
        <p15:guide id="20" pos="7296" userDrawn="1">
          <p15:clr>
            <a:srgbClr val="F26B43"/>
          </p15:clr>
        </p15:guide>
        <p15:guide id="21" pos="3552" userDrawn="1">
          <p15:clr>
            <a:srgbClr val="F26B43"/>
          </p15:clr>
        </p15:guide>
        <p15:guide id="22" pos="2976" userDrawn="1">
          <p15:clr>
            <a:srgbClr val="F26B43"/>
          </p15:clr>
        </p15:guide>
        <p15:guide id="23" pos="2400" userDrawn="1">
          <p15:clr>
            <a:srgbClr val="F26B43"/>
          </p15:clr>
        </p15:guide>
        <p15:guide id="24" pos="1824" userDrawn="1">
          <p15:clr>
            <a:srgbClr val="F26B43"/>
          </p15:clr>
        </p15:guide>
        <p15:guide id="25" pos="1248" userDrawn="1">
          <p15:clr>
            <a:srgbClr val="F26B43"/>
          </p15:clr>
        </p15:guide>
        <p15:guide id="26" pos="672" userDrawn="1">
          <p15:clr>
            <a:srgbClr val="F26B43"/>
          </p15:clr>
        </p15:guide>
        <p15:guide id="27" pos="4128" userDrawn="1">
          <p15:clr>
            <a:srgbClr val="F26B43"/>
          </p15:clr>
        </p15:guide>
        <p15:guide id="28" pos="4704" userDrawn="1">
          <p15:clr>
            <a:srgbClr val="F26B43"/>
          </p15:clr>
        </p15:guide>
        <p15:guide id="29" pos="5280" userDrawn="1">
          <p15:clr>
            <a:srgbClr val="F26B43"/>
          </p15:clr>
        </p15:guide>
        <p15:guide id="30" pos="5856" userDrawn="1">
          <p15:clr>
            <a:srgbClr val="F26B43"/>
          </p15:clr>
        </p15:guide>
        <p15:guide id="31" pos="6432" userDrawn="1">
          <p15:clr>
            <a:srgbClr val="F26B43"/>
          </p15:clr>
        </p15:guide>
        <p15:guide id="32" pos="7008" userDrawn="1">
          <p15:clr>
            <a:srgbClr val="F26B43"/>
          </p15:clr>
        </p15:guide>
        <p15:guide id="33" orient="horz" pos="720" userDrawn="1">
          <p15:clr>
            <a:srgbClr val="F26B43"/>
          </p15:clr>
        </p15:guide>
        <p15:guide id="34" orient="horz" pos="1296" userDrawn="1">
          <p15:clr>
            <a:srgbClr val="F26B43"/>
          </p15:clr>
        </p15:guide>
        <p15:guide id="35" orient="horz" pos="1872" userDrawn="1">
          <p15:clr>
            <a:srgbClr val="F26B43"/>
          </p15:clr>
        </p15:guide>
        <p15:guide id="36" orient="horz" pos="2448" userDrawn="1">
          <p15:clr>
            <a:srgbClr val="F26B43"/>
          </p15:clr>
        </p15:guide>
        <p15:guide id="37" orient="horz" pos="3024" userDrawn="1">
          <p15:clr>
            <a:srgbClr val="F26B43"/>
          </p15:clr>
        </p15:guide>
        <p15:guide id="38" orient="horz" pos="36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xlearningprograms@workfront.com?subject=I%20want%20to%20share%20feedback%20about%20Workfront%20training%20material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xperience.workfront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experience.workfront.com/s/topic/0TO0z0000000c8KGAQ/adding-documents-to-workfront?language=en_US&amp;tabset-05669=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experience.workfront.com/s/article/Understanding-Task-Duration-and-Duration-Type-in-the-new-Workfront-experience-916154524?language=en_U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experience.workfront.com/s/article/Task-Constraint-Overview-in-the-new-Workfront-experience-453396848?language=en_US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xperience.workfront.com/s/article/Setting-Project-Preferences-1883392298?language=en_US" TargetMode="External"/><Relationship Id="rId2" Type="http://schemas.openxmlformats.org/officeDocument/2006/relationships/hyperlink" Target="https://experience.workfront.com/s/article/Understanding-Personal-Time-895478789?language=en_U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experience.workfront.com/s/article/Understanding-Planned-Hours-in-the-new-Workfront-experience-1242127464?language=en_US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experience.workfront.com/s/article/Understanding-Predecessors-in-the-new-Workfront-experience-1053245035?language=en_US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experience.workfront.com/s/article/Task-Constraint-Overview-in-the-new-Workfront-experience-453396848?language=en_US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experience.workfront.com/s/article/Task-Constraint-Overview-in-the-new-Workfront-experience-453396848?language=en_US" TargetMode="External"/><Relationship Id="rId2" Type="http://schemas.openxmlformats.org/officeDocument/2006/relationships/hyperlink" Target="https://experience.workfront.com/s/article/Create-Predecessor-Relationships-by-Chaining-Tasks-in-the-new-Workfront-experience-1869179708?language=en_US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xperience.workfront.com/s/article/Task-Constraint-Overview-in-the-new-Workfront-experience-453396848?language=en_US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70432"/>
            <a:ext cx="10058400" cy="4517136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b="1" dirty="0"/>
              <a:t>To our Workfront customers,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Use this PPT as a starting point when creating your own training for the new Workfront experience—to get existing users up to date on the changes or to onboard new employees.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Replace the standard images with screenshots from your Workfront instance, customize the steps, add information specific to your organization, etc.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Then send the file to your users </a:t>
            </a:r>
            <a:r>
              <a:rPr lang="en-US" sz="1400" dirty="0"/>
              <a:t>(we recommend PDF format, for easier viewing)</a:t>
            </a:r>
            <a:r>
              <a:rPr lang="en-US" sz="1800" dirty="0"/>
              <a:t> or use the PPT to teach a live class.</a:t>
            </a:r>
          </a:p>
          <a:p>
            <a:pPr marL="0" indent="0" algn="r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b="1" dirty="0"/>
              <a:t>Your Workfront Customer Enablement team</a:t>
            </a: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5FF8A9-797F-7D42-94A2-C977E8317274}"/>
              </a:ext>
            </a:extLst>
          </p:cNvPr>
          <p:cNvSpPr txBox="1"/>
          <p:nvPr/>
        </p:nvSpPr>
        <p:spPr>
          <a:xfrm>
            <a:off x="8339844" y="5733288"/>
            <a:ext cx="3433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Provide feedback about this template to </a:t>
            </a:r>
            <a:r>
              <a:rPr lang="en-US" sz="800" dirty="0" err="1">
                <a:hlinkClick r:id="rId2"/>
              </a:rPr>
              <a:t>cxlearningprograms@workfront.com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05294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3"/>
            <a:ext cx="4069078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Top 12 Project Fields.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Every organization has its own requirements for which project detail fields must be filled in when a project</a:t>
            </a:r>
            <a:br>
              <a:rPr lang="en-US" sz="1600" dirty="0"/>
            </a:br>
            <a:r>
              <a:rPr lang="en-US" sz="1600" dirty="0"/>
              <a:t>is created.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Workfront recommends focusing on</a:t>
            </a:r>
            <a:br>
              <a:rPr lang="en-US" sz="1600" dirty="0"/>
            </a:br>
            <a:r>
              <a:rPr lang="en-US" sz="1600" dirty="0"/>
              <a:t>12 specific fields to speed up project creation. When these fields are filled in properly, reporting on projects is more accurate and complete.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Although some fields are filled in via the project template, others need to be completed at the time of project creation.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A5E010-0E30-4DFE-9E23-8D6F8DE46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189237"/>
            <a:ext cx="4317856" cy="25539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92158A-6A60-41F1-98C1-21D12C2D3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216" y="2466209"/>
            <a:ext cx="4306071" cy="25539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5A37AA1-11E8-4C29-9C9C-83FE3A7BDEAF}"/>
              </a:ext>
            </a:extLst>
          </p:cNvPr>
          <p:cNvSpPr txBox="1"/>
          <p:nvPr/>
        </p:nvSpPr>
        <p:spPr>
          <a:xfrm>
            <a:off x="6586252" y="273752"/>
            <a:ext cx="17056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Follow your organization’s naming convention for project names.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 flipV="1">
            <a:off x="7591428" y="661763"/>
            <a:ext cx="0" cy="115882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74F3F45-6573-4688-9DD1-4F251CAD5CC7}"/>
              </a:ext>
            </a:extLst>
          </p:cNvPr>
          <p:cNvSpPr txBox="1"/>
          <p:nvPr/>
        </p:nvSpPr>
        <p:spPr>
          <a:xfrm>
            <a:off x="4492563" y="5755929"/>
            <a:ext cx="24563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Don’t forget to set a date for your project to start or complete (depending on your selection in the Start From menu).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D6985A-2B40-4432-B667-2BEBD20B08EC}"/>
              </a:ext>
            </a:extLst>
          </p:cNvPr>
          <p:cNvSpPr txBox="1"/>
          <p:nvPr/>
        </p:nvSpPr>
        <p:spPr>
          <a:xfrm>
            <a:off x="9756330" y="5755929"/>
            <a:ext cx="2456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Leave the project status in Planning while making changes to the timeline.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A12878D-64C0-4AC7-9FEC-1AEC529120F1}"/>
              </a:ext>
            </a:extLst>
          </p:cNvPr>
          <p:cNvCxnSpPr>
            <a:cxnSpLocks/>
          </p:cNvCxnSpPr>
          <p:nvPr/>
        </p:nvCxnSpPr>
        <p:spPr>
          <a:xfrm>
            <a:off x="9726514" y="4040039"/>
            <a:ext cx="23842" cy="193931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6984786" y="2701337"/>
            <a:ext cx="0" cy="345470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39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64263F5-45A9-4547-AC52-8370D3ABF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1621278"/>
            <a:ext cx="10687493" cy="353930"/>
          </a:xfrm>
        </p:spPr>
        <p:txBody>
          <a:bodyPr/>
          <a:lstStyle/>
          <a:p>
            <a:r>
              <a:rPr lang="en-US" dirty="0"/>
              <a:t>Top 12 fields for quick and easy project creation.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AF9DD0-974C-024F-823E-2EB49D1D8669}"/>
              </a:ext>
            </a:extLst>
          </p:cNvPr>
          <p:cNvSpPr txBox="1"/>
          <p:nvPr/>
        </p:nvSpPr>
        <p:spPr>
          <a:xfrm>
            <a:off x="12286488" y="5445305"/>
            <a:ext cx="1641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For detailed information about these 12 fields , refer to </a:t>
            </a:r>
            <a:r>
              <a:rPr lang="en-US" sz="1000" dirty="0">
                <a:hlinkClick r:id="rId2"/>
              </a:rPr>
              <a:t>The most important project details</a:t>
            </a:r>
            <a:r>
              <a:rPr lang="en-US" sz="1000" dirty="0"/>
              <a:t> guide.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C7BF8DD-DF5E-4991-8C34-5F0ED9C849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522343"/>
              </p:ext>
            </p:extLst>
          </p:nvPr>
        </p:nvGraphicFramePr>
        <p:xfrm>
          <a:off x="1366285" y="2489987"/>
          <a:ext cx="9771320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071">
                  <a:extLst>
                    <a:ext uri="{9D8B030D-6E8A-4147-A177-3AD203B41FA5}">
                      <a16:colId xmlns:a16="http://schemas.microsoft.com/office/drawing/2014/main" val="2678055220"/>
                    </a:ext>
                  </a:extLst>
                </a:gridCol>
                <a:gridCol w="3712942">
                  <a:extLst>
                    <a:ext uri="{9D8B030D-6E8A-4147-A177-3AD203B41FA5}">
                      <a16:colId xmlns:a16="http://schemas.microsoft.com/office/drawing/2014/main" val="1314062399"/>
                    </a:ext>
                  </a:extLst>
                </a:gridCol>
                <a:gridCol w="532789">
                  <a:extLst>
                    <a:ext uri="{9D8B030D-6E8A-4147-A177-3AD203B41FA5}">
                      <a16:colId xmlns:a16="http://schemas.microsoft.com/office/drawing/2014/main" val="3293168300"/>
                    </a:ext>
                  </a:extLst>
                </a:gridCol>
                <a:gridCol w="5086518">
                  <a:extLst>
                    <a:ext uri="{9D8B030D-6E8A-4147-A177-3AD203B41FA5}">
                      <a16:colId xmlns:a16="http://schemas.microsoft.com/office/drawing/2014/main" val="18924759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Name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7.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Resource Manager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317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Description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8.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Group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37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Schedule From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9.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Schedule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043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Status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Resource Pools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707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Project Owner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11.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Access to the Project for Viewers/ Contributors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8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6.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Project Sponsor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12.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Custom Forms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832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614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Find a project.</a:t>
            </a:r>
          </a:p>
        </p:txBody>
      </p:sp>
    </p:spTree>
    <p:extLst>
      <p:ext uri="{BB962C8B-B14F-4D97-AF65-F5344CB8AC3E}">
        <p14:creationId xmlns:p14="http://schemas.microsoft.com/office/powerpoint/2010/main" val="27895164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4"/>
            <a:ext cx="4462187" cy="32266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On a Dashboard.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Find your dashboard in the My Dashboards list or Shared with Me list.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the dashboard name to open it.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Find the report that lists your projects. 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the project name to open it.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AA16754-A7E4-42C4-8476-59040A010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271325"/>
            <a:ext cx="6070892" cy="114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FC8546-33CA-412D-9FE4-6EFBA14A7BF1}"/>
              </a:ext>
            </a:extLst>
          </p:cNvPr>
          <p:cNvSpPr txBox="1"/>
          <p:nvPr/>
        </p:nvSpPr>
        <p:spPr>
          <a:xfrm>
            <a:off x="9345375" y="295619"/>
            <a:ext cx="2039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Use the Main Menu to navigate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 the Dashboards area.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2BE8571-83AC-41FB-BEE0-5A5AA196B012}"/>
              </a:ext>
            </a:extLst>
          </p:cNvPr>
          <p:cNvCxnSpPr>
            <a:cxnSpLocks/>
          </p:cNvCxnSpPr>
          <p:nvPr/>
        </p:nvCxnSpPr>
        <p:spPr>
          <a:xfrm flipV="1">
            <a:off x="11275390" y="288390"/>
            <a:ext cx="0" cy="94702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E0FE40E-557C-4216-A890-CAB822D91FB0}"/>
              </a:ext>
            </a:extLst>
          </p:cNvPr>
          <p:cNvSpPr txBox="1"/>
          <p:nvPr/>
        </p:nvSpPr>
        <p:spPr>
          <a:xfrm>
            <a:off x="4349859" y="450279"/>
            <a:ext cx="2119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Pin a dashboard to make it quick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and easy to access.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3C1F3A8-56BF-42E5-9A7E-A3F3BD9A3792}"/>
              </a:ext>
            </a:extLst>
          </p:cNvPr>
          <p:cNvCxnSpPr>
            <a:cxnSpLocks/>
          </p:cNvCxnSpPr>
          <p:nvPr/>
        </p:nvCxnSpPr>
        <p:spPr>
          <a:xfrm flipV="1">
            <a:off x="6346500" y="457200"/>
            <a:ext cx="0" cy="77086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5831926" y="169537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7023972" y="202240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09CA32-6249-48C1-9F10-6A33D01E5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699" y="2488749"/>
            <a:ext cx="5948693" cy="25373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7259930" y="343160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6861095" y="469081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66789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302938" y="1373903"/>
            <a:ext cx="4568035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In the Projects area.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Use the Filter option to narrow down your project list.</a:t>
            </a: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en-US" sz="1600" dirty="0"/>
              <a:t>My Projects—Status of Current and your name in the project team.</a:t>
            </a: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en-US" sz="1600" dirty="0"/>
              <a:t>Projects I Own—Your name in the Project Owner field. Any Status.</a:t>
            </a:r>
          </a:p>
          <a:p>
            <a:pPr lvl="1">
              <a:lnSpc>
                <a:spcPct val="100000"/>
              </a:lnSpc>
              <a:spcBef>
                <a:spcPts val="1000"/>
              </a:spcBef>
            </a:pPr>
            <a:r>
              <a:rPr lang="en-US" sz="1600" dirty="0"/>
              <a:t>Projects I’m On—You’re assigned a task; created the project; or your name in the Project Sponsor or Project Owner field.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the project name to open it.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0EC10A-5E86-4321-A54B-8DB00F728329}"/>
              </a:ext>
            </a:extLst>
          </p:cNvPr>
          <p:cNvSpPr txBox="1"/>
          <p:nvPr/>
        </p:nvSpPr>
        <p:spPr>
          <a:xfrm>
            <a:off x="9388241" y="341719"/>
            <a:ext cx="2039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Use the Main Menu to navigate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 the Projects area.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9928F9-E721-4F16-A5D0-7707A365B75C}"/>
              </a:ext>
            </a:extLst>
          </p:cNvPr>
          <p:cNvCxnSpPr>
            <a:cxnSpLocks/>
          </p:cNvCxnSpPr>
          <p:nvPr/>
        </p:nvCxnSpPr>
        <p:spPr>
          <a:xfrm flipV="1">
            <a:off x="11342065" y="396627"/>
            <a:ext cx="0" cy="94290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238A7B5-F197-4927-AC19-54EFA1339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98" y="1381407"/>
            <a:ext cx="6131390" cy="313988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6048E6-FE68-4F95-92AF-30AF0E5E8A65}"/>
              </a:ext>
            </a:extLst>
          </p:cNvPr>
          <p:cNvSpPr txBox="1"/>
          <p:nvPr/>
        </p:nvSpPr>
        <p:spPr>
          <a:xfrm>
            <a:off x="8579724" y="5807281"/>
            <a:ext cx="261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Change the View to see different columns of information about the projects in the list.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11190374" y="2026074"/>
            <a:ext cx="0" cy="407468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10642051" y="155699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D8D748-DEE4-4C0B-A07C-5E30EBD8E3BC}"/>
              </a:ext>
            </a:extLst>
          </p:cNvPr>
          <p:cNvSpPr txBox="1"/>
          <p:nvPr/>
        </p:nvSpPr>
        <p:spPr>
          <a:xfrm>
            <a:off x="3589877" y="314572"/>
            <a:ext cx="2824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Pin projects that you want to access frequently, so you can get to them quickly.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6393828" y="396627"/>
            <a:ext cx="0" cy="94702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6224551" y="258201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71739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Plan a project.</a:t>
            </a:r>
          </a:p>
        </p:txBody>
      </p:sp>
    </p:spTree>
    <p:extLst>
      <p:ext uri="{BB962C8B-B14F-4D97-AF65-F5344CB8AC3E}">
        <p14:creationId xmlns:p14="http://schemas.microsoft.com/office/powerpoint/2010/main" val="1769448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4"/>
            <a:ext cx="4400271" cy="37600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From a Template – 5 Step Overview.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The project template provides a starting point for your project, with tasks already created, suggested timelines, etc. Then you can adjust tasks, assignments, and the timeline.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Focus first on these five fields: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600" dirty="0"/>
              <a:t>Task name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600" dirty="0"/>
              <a:t>Assignments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600" dirty="0"/>
              <a:t>Duration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600" dirty="0"/>
              <a:t>Planned Hours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600" dirty="0"/>
              <a:t>Predecessors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FE63EB-1440-44B7-888A-234C654F9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393" y="1373903"/>
            <a:ext cx="6096000" cy="29749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46BEF7C-2486-4EA9-8A57-1B952C4E252C}"/>
              </a:ext>
            </a:extLst>
          </p:cNvPr>
          <p:cNvSpPr txBox="1"/>
          <p:nvPr/>
        </p:nvSpPr>
        <p:spPr>
          <a:xfrm>
            <a:off x="7777470" y="404059"/>
            <a:ext cx="3609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Leave the project status in Planning while making changes to prevent assignment notifications until setup is complete.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FB11B5-F2BC-413E-991B-7D8383B0B82A}"/>
              </a:ext>
            </a:extLst>
          </p:cNvPr>
          <p:cNvCxnSpPr>
            <a:cxnSpLocks/>
          </p:cNvCxnSpPr>
          <p:nvPr/>
        </p:nvCxnSpPr>
        <p:spPr>
          <a:xfrm flipV="1">
            <a:off x="11387437" y="419100"/>
            <a:ext cx="0" cy="110961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6560588" y="1653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7173442" y="1653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7667783" y="1653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8027230" y="1653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811A8E-F9E0-45C5-9607-BCCB6A4FA192}"/>
              </a:ext>
            </a:extLst>
          </p:cNvPr>
          <p:cNvSpPr txBox="1"/>
          <p:nvPr/>
        </p:nvSpPr>
        <p:spPr>
          <a:xfrm>
            <a:off x="8368377" y="1653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20991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Plan a project: Tasks.</a:t>
            </a:r>
          </a:p>
        </p:txBody>
      </p:sp>
    </p:spTree>
    <p:extLst>
      <p:ext uri="{BB962C8B-B14F-4D97-AF65-F5344CB8AC3E}">
        <p14:creationId xmlns:p14="http://schemas.microsoft.com/office/powerpoint/2010/main" val="764968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371750" y="1373903"/>
            <a:ext cx="4671735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Project tasks.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The Tasks list established by the project template can be changed to suit the needs of your specific project.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Add tasks using the Insert Above/Insert Below options.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Duplicate tasks, if needed.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Delete unneeded tasks.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CFFCAE-49C0-484D-95DD-D8F41DEA7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499" y="1241617"/>
            <a:ext cx="6131389" cy="299224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9BBF56F-7C37-4378-922C-B04FF392CAC4}"/>
              </a:ext>
            </a:extLst>
          </p:cNvPr>
          <p:cNvSpPr txBox="1"/>
          <p:nvPr/>
        </p:nvSpPr>
        <p:spPr>
          <a:xfrm>
            <a:off x="3837243" y="311963"/>
            <a:ext cx="2255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Organize tasks into a parent-child (task-subtask) structure, as needed.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EEE919-1AF9-4124-A23A-0ADE627723EC}"/>
              </a:ext>
            </a:extLst>
          </p:cNvPr>
          <p:cNvSpPr txBox="1"/>
          <p:nvPr/>
        </p:nvSpPr>
        <p:spPr>
          <a:xfrm>
            <a:off x="4276496" y="5732963"/>
            <a:ext cx="27688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Adjust the order of tasks with a drag and drop.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975B32C-B54E-40D9-B544-8842504F88E7}"/>
              </a:ext>
            </a:extLst>
          </p:cNvPr>
          <p:cNvCxnSpPr>
            <a:cxnSpLocks/>
          </p:cNvCxnSpPr>
          <p:nvPr/>
        </p:nvCxnSpPr>
        <p:spPr>
          <a:xfrm flipV="1">
            <a:off x="6007343" y="357108"/>
            <a:ext cx="0" cy="186564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6385150" y="153820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97D2537-06D3-467D-B48A-E0E93ED02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500" y="4229107"/>
            <a:ext cx="6137788" cy="76798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67061EF-48AD-47C0-86A5-80C89180FC41}"/>
              </a:ext>
            </a:extLst>
          </p:cNvPr>
          <p:cNvCxnSpPr>
            <a:cxnSpLocks/>
          </p:cNvCxnSpPr>
          <p:nvPr/>
        </p:nvCxnSpPr>
        <p:spPr>
          <a:xfrm>
            <a:off x="6995883" y="3692367"/>
            <a:ext cx="0" cy="227691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7389191" y="242888"/>
            <a:ext cx="0" cy="141620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74E0D33-D6DE-44C8-8E4D-32A096BF9E64}"/>
              </a:ext>
            </a:extLst>
          </p:cNvPr>
          <p:cNvSpPr txBox="1"/>
          <p:nvPr/>
        </p:nvSpPr>
        <p:spPr>
          <a:xfrm>
            <a:off x="7440039" y="225955"/>
            <a:ext cx="2604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on the More menu to open additional task functions (see below for details).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8209745" y="4881930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661C804-267E-4819-8D41-88FDD8312372}"/>
              </a:ext>
            </a:extLst>
          </p:cNvPr>
          <p:cNvSpPr txBox="1"/>
          <p:nvPr/>
        </p:nvSpPr>
        <p:spPr>
          <a:xfrm>
            <a:off x="8201777" y="6021959"/>
            <a:ext cx="22550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More menu selections (from above).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267142" y="452636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6723704" y="135354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1543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415796"/>
            <a:ext cx="10058400" cy="353930"/>
          </a:xfrm>
        </p:spPr>
        <p:txBody>
          <a:bodyPr/>
          <a:lstStyle/>
          <a:p>
            <a:r>
              <a:rPr lang="en-US" dirty="0"/>
              <a:t>Tips and tricks.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226926"/>
            <a:ext cx="10058400" cy="312591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sz="2400" dirty="0"/>
              <a:t>Start task names with a verb </a:t>
            </a:r>
            <a:r>
              <a:rPr lang="en-US" sz="2000" dirty="0"/>
              <a:t>(approve, create, edit, etc.)</a:t>
            </a:r>
            <a:r>
              <a:rPr lang="en-US" sz="2400" dirty="0"/>
              <a:t>, so it’s clear what work needs to be done.</a:t>
            </a:r>
            <a:endParaRPr lang="en-US" sz="2000" dirty="0"/>
          </a:p>
          <a:p>
            <a:pPr>
              <a:spcBef>
                <a:spcPts val="1500"/>
              </a:spcBef>
            </a:pPr>
            <a:r>
              <a:rPr lang="en-US" sz="2400" dirty="0"/>
              <a:t>A clear, concise task description ensures the user knows everything important about the assignment.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Add a “project summary” task at the top of the project. This is a parent task that all subsequent tasks roll up to that gives you information like total project duration and planned hours </a:t>
            </a:r>
            <a:r>
              <a:rPr lang="en-US" sz="2000" dirty="0"/>
              <a:t>(this is helpful for larger projects)</a:t>
            </a:r>
            <a:r>
              <a:rPr lang="en-US" sz="2400" dirty="0"/>
              <a:t>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Attach related </a:t>
            </a:r>
            <a:r>
              <a:rPr lang="en-US" sz="2400" dirty="0">
                <a:hlinkClick r:id="rId2"/>
              </a:rPr>
              <a:t>documents</a:t>
            </a:r>
            <a:r>
              <a:rPr lang="en-US" sz="2400" dirty="0"/>
              <a:t> to applicable tasks </a:t>
            </a:r>
            <a:r>
              <a:rPr lang="en-US" sz="2000" dirty="0"/>
              <a:t>(or the project itself).</a:t>
            </a:r>
          </a:p>
        </p:txBody>
      </p:sp>
    </p:spTree>
    <p:extLst>
      <p:ext uri="{BB962C8B-B14F-4D97-AF65-F5344CB8AC3E}">
        <p14:creationId xmlns:p14="http://schemas.microsoft.com/office/powerpoint/2010/main" val="49382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B47B4F-FA33-A841-8EE0-918FD5632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Planner: Getting started</a:t>
            </a:r>
          </a:p>
          <a:p>
            <a:r>
              <a:rPr lang="en-US" sz="2400" b="0" dirty="0"/>
              <a:t>Project managers, power users, project creators, and more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1FB13C4-8606-044F-8BBB-1A781C8E8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730148"/>
            <a:ext cx="1854962" cy="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91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Plan a project: Assignments.</a:t>
            </a:r>
          </a:p>
        </p:txBody>
      </p:sp>
    </p:spTree>
    <p:extLst>
      <p:ext uri="{BB962C8B-B14F-4D97-AF65-F5344CB8AC3E}">
        <p14:creationId xmlns:p14="http://schemas.microsoft.com/office/powerpoint/2010/main" val="22942125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4562" y="1383398"/>
            <a:ext cx="4388437" cy="392493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Assignments based on job role.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600" dirty="0"/>
              <a:t>It’s recommended that project templates have tasks assigned to job roles, to serve as placeholders until actual people are assigned.</a:t>
            </a:r>
          </a:p>
          <a:p>
            <a:pPr marL="342900" indent="-342900">
              <a:lnSpc>
                <a:spcPct val="10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sz="1600" dirty="0"/>
              <a:t>Double-click into the Assignments field.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Hover so a list of users with that job role appears.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a user from the list.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200" dirty="0"/>
              <a:t>This method of assigning work doesn’t guarantee the person is available during the time the work should be completed.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AA221D-9EA7-4497-A011-530712DFB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445427"/>
            <a:ext cx="6095998" cy="29749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1596E6-B2AA-4753-86F5-A990E7546DD8}"/>
              </a:ext>
            </a:extLst>
          </p:cNvPr>
          <p:cNvSpPr txBox="1"/>
          <p:nvPr/>
        </p:nvSpPr>
        <p:spPr>
          <a:xfrm>
            <a:off x="2535423" y="5789977"/>
            <a:ext cx="5609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warning icon indicates if a person has time out of the office (marked in their Workfront time-off calendar) during the duration of the task. Selecting this user could affect the project timeline.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3CB4599-5481-4785-9927-9CDD7239C6AD}"/>
              </a:ext>
            </a:extLst>
          </p:cNvPr>
          <p:cNvCxnSpPr>
            <a:cxnSpLocks/>
          </p:cNvCxnSpPr>
          <p:nvPr/>
        </p:nvCxnSpPr>
        <p:spPr>
          <a:xfrm>
            <a:off x="8130662" y="2702979"/>
            <a:ext cx="0" cy="35197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8248469" y="194640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7713734" y="220360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8353005" y="256231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62045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574423" cy="34387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Assignments based on availability.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Scheduling from the left panel.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Set the date range for making assignments.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Drag and drop tasks from the Unassigned area to an available person.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200" dirty="0"/>
              <a:t>Enter duration, planned hours, and predecessors on tasks before using the scheduling timeline. This ensures tasks show up on the right dates and for the right amount of time.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51ACB0-8B91-4DDA-86C2-930AF2AAF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442176"/>
            <a:ext cx="6087869" cy="29710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A6D59DE-1E87-4A09-8FBE-714DE28AD39A}"/>
              </a:ext>
            </a:extLst>
          </p:cNvPr>
          <p:cNvSpPr txBox="1"/>
          <p:nvPr/>
        </p:nvSpPr>
        <p:spPr>
          <a:xfrm>
            <a:off x="7163853" y="516814"/>
            <a:ext cx="230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the arrow next to a task name to expand the box for more information.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F78D818-4CD3-4348-B851-C48BF0FB3848}"/>
              </a:ext>
            </a:extLst>
          </p:cNvPr>
          <p:cNvCxnSpPr>
            <a:cxnSpLocks/>
          </p:cNvCxnSpPr>
          <p:nvPr/>
        </p:nvCxnSpPr>
        <p:spPr>
          <a:xfrm flipV="1">
            <a:off x="7149913" y="541774"/>
            <a:ext cx="0" cy="206347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695168B-1CC0-483F-9B0D-4858C14C93AD}"/>
              </a:ext>
            </a:extLst>
          </p:cNvPr>
          <p:cNvSpPr txBox="1"/>
          <p:nvPr/>
        </p:nvSpPr>
        <p:spPr>
          <a:xfrm>
            <a:off x="8476434" y="116704"/>
            <a:ext cx="2601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To see recommended task assignments based on availability, click the Auto button.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E4FE34-4C6B-4A99-B04D-242B99612455}"/>
              </a:ext>
            </a:extLst>
          </p:cNvPr>
          <p:cNvCxnSpPr>
            <a:cxnSpLocks/>
          </p:cNvCxnSpPr>
          <p:nvPr/>
        </p:nvCxnSpPr>
        <p:spPr>
          <a:xfrm flipV="1">
            <a:off x="11008309" y="154940"/>
            <a:ext cx="0" cy="172326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3820410-BE1B-4C63-B5BA-D71EDEBDACD2}"/>
              </a:ext>
            </a:extLst>
          </p:cNvPr>
          <p:cNvSpPr txBox="1"/>
          <p:nvPr/>
        </p:nvSpPr>
        <p:spPr>
          <a:xfrm>
            <a:off x="4566189" y="410637"/>
            <a:ext cx="1893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Make bulk assignments by job role with the Actions options.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5BDAB98-4F61-4505-80A6-21D6FDA9843A}"/>
              </a:ext>
            </a:extLst>
          </p:cNvPr>
          <p:cNvCxnSpPr>
            <a:cxnSpLocks/>
          </p:cNvCxnSpPr>
          <p:nvPr/>
        </p:nvCxnSpPr>
        <p:spPr>
          <a:xfrm flipV="1">
            <a:off x="6427008" y="466825"/>
            <a:ext cx="0" cy="141138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F96C727-966E-4C21-B2A6-C6CE82B2CC80}"/>
              </a:ext>
            </a:extLst>
          </p:cNvPr>
          <p:cNvCxnSpPr>
            <a:cxnSpLocks/>
          </p:cNvCxnSpPr>
          <p:nvPr/>
        </p:nvCxnSpPr>
        <p:spPr>
          <a:xfrm>
            <a:off x="11353305" y="2096937"/>
            <a:ext cx="0" cy="415076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4A27531-5ADB-4B52-8C59-CF226DF0B4D2}"/>
              </a:ext>
            </a:extLst>
          </p:cNvPr>
          <p:cNvSpPr txBox="1"/>
          <p:nvPr/>
        </p:nvSpPr>
        <p:spPr>
          <a:xfrm>
            <a:off x="9580515" y="5847587"/>
            <a:ext cx="1812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Adjust what you see in the timeline through the settings.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5743177" y="16636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7696695" y="175136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9124066" y="21332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2959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398061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Assignments by name.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If you know who the task should be assigned to you, enter their name directly in the project.</a:t>
            </a:r>
          </a:p>
          <a:p>
            <a:pPr marL="342900" indent="-342900">
              <a:lnSpc>
                <a:spcPct val="10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sz="1600" dirty="0"/>
              <a:t>Double-click into the Assignments field.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Type the person’s name into the field.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a user from the list.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200" dirty="0"/>
              <a:t>Assigning someone by name doesn’t guarantee the person is available during the time the work should be completed.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CEF0E4-1EFC-4A01-8783-CEA5A9F4C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460530"/>
            <a:ext cx="6095992" cy="29749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7924800" y="174756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368131" y="21159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8368131" y="244873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0DA6FF-4B80-42C3-8B50-819D02A506B7}"/>
              </a:ext>
            </a:extLst>
          </p:cNvPr>
          <p:cNvSpPr txBox="1"/>
          <p:nvPr/>
        </p:nvSpPr>
        <p:spPr>
          <a:xfrm>
            <a:off x="5572471" y="5807700"/>
            <a:ext cx="29080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You may assign multiple people to a single task.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8417292" y="3519362"/>
            <a:ext cx="0" cy="258786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938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415796"/>
            <a:ext cx="10058400" cy="353930"/>
          </a:xfrm>
        </p:spPr>
        <p:txBody>
          <a:bodyPr/>
          <a:lstStyle/>
          <a:p>
            <a:r>
              <a:rPr lang="en-US" dirty="0"/>
              <a:t>Tips and tricks.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226926"/>
            <a:ext cx="10058400" cy="3215278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sz="2200" dirty="0"/>
              <a:t>Wait to assign people to tasks until after you’ve established duration and predecessors. This way, you can make sure you’re assigning someone who is available during that time period.</a:t>
            </a:r>
          </a:p>
          <a:p>
            <a:pPr>
              <a:spcBef>
                <a:spcPts val="1500"/>
              </a:spcBef>
            </a:pPr>
            <a:r>
              <a:rPr lang="en-US" sz="2200" dirty="0"/>
              <a:t>Parent tasks shouldn’t be assigned to users/roles. This affects estimates in Workfront’s resource scheduling and planning tools.</a:t>
            </a:r>
          </a:p>
        </p:txBody>
      </p:sp>
    </p:spTree>
    <p:extLst>
      <p:ext uri="{BB962C8B-B14F-4D97-AF65-F5344CB8AC3E}">
        <p14:creationId xmlns:p14="http://schemas.microsoft.com/office/powerpoint/2010/main" val="1573675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Plan a project: Duration.</a:t>
            </a:r>
          </a:p>
        </p:txBody>
      </p:sp>
    </p:spTree>
    <p:extLst>
      <p:ext uri="{BB962C8B-B14F-4D97-AF65-F5344CB8AC3E}">
        <p14:creationId xmlns:p14="http://schemas.microsoft.com/office/powerpoint/2010/main" val="454923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Duration.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/>
          <a:lstStyle/>
          <a:p>
            <a:pPr marL="0" indent="0">
              <a:spcBef>
                <a:spcPts val="1500"/>
              </a:spcBef>
              <a:buNone/>
            </a:pPr>
            <a:r>
              <a:rPr lang="en-US" dirty="0"/>
              <a:t>The “window of opportunity” for completing a task.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dirty="0"/>
              <a:t>The difference between the planned start date and the planned completion date of the task.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US" sz="2000" dirty="0"/>
              <a:t>Example: When the duration of a task is 5 days, the task needs to be completed during that 5-day period. It doesn’t necessarily mean the task will take 5 full days to complete. The final day of the duration is the task deadline/due date.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CD469E-D8DF-0146-9029-00BF118B8B27}"/>
              </a:ext>
            </a:extLst>
          </p:cNvPr>
          <p:cNvSpPr txBox="1"/>
          <p:nvPr/>
        </p:nvSpPr>
        <p:spPr>
          <a:xfrm>
            <a:off x="4140486" y="5771867"/>
            <a:ext cx="7546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For more information about task duration, refer to the knowledge base article </a:t>
            </a:r>
            <a:r>
              <a:rPr lang="en-US" sz="1000" dirty="0">
                <a:hlinkClick r:id="rId2"/>
              </a:rPr>
              <a:t>Understanding Task Duration and Duration Type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618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3"/>
            <a:ext cx="4069078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Project Duration.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Double-click into the Duration field to activate the in-line editing.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Enter the task duration</a:t>
            </a:r>
            <a:br>
              <a:rPr lang="en-US" sz="1600" dirty="0"/>
            </a:br>
            <a:r>
              <a:rPr lang="en-US" sz="1600" dirty="0"/>
              <a:t>in full-day increments </a:t>
            </a:r>
            <a:r>
              <a:rPr lang="en-US" sz="1200" dirty="0"/>
              <a:t>(such as 5d or 1d)</a:t>
            </a:r>
            <a:r>
              <a:rPr lang="en-US" sz="1600" dirty="0"/>
              <a:t>. Click out of the field to save.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The planned start date and completion dates of the task change automatically.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200" dirty="0"/>
              <a:t>Duration is typically set on tasks from the project template, so you can update durations, as needed. You need to add duration to tasks you create.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8249B8-DB06-4026-B569-948B98E1A741}"/>
              </a:ext>
            </a:extLst>
          </p:cNvPr>
          <p:cNvSpPr txBox="1"/>
          <p:nvPr/>
        </p:nvSpPr>
        <p:spPr>
          <a:xfrm>
            <a:off x="4551970" y="447644"/>
            <a:ext cx="3945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duration of a parent task is, generally, the total of the subtasks’ durations. You cannot edit the parent task’s duration.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1C0E8A-C36C-4E4D-B2D8-745A181FEA66}"/>
              </a:ext>
            </a:extLst>
          </p:cNvPr>
          <p:cNvSpPr txBox="1"/>
          <p:nvPr/>
        </p:nvSpPr>
        <p:spPr>
          <a:xfrm>
            <a:off x="4186241" y="5879586"/>
            <a:ext cx="5974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Clicking in the start on or due on columns to set a date also sets a task constraint. Task constraints affect the ability of planned start and completion dates to change automatically. Learn more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here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28179E-1FC0-41F7-BDF3-B18219D9A56C}"/>
              </a:ext>
            </a:extLst>
          </p:cNvPr>
          <p:cNvSpPr txBox="1"/>
          <p:nvPr/>
        </p:nvSpPr>
        <p:spPr>
          <a:xfrm>
            <a:off x="8943914" y="289263"/>
            <a:ext cx="2433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Planning status prevents due date notifications while changing durations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19986A-6820-4EE0-A627-CDE4F0476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500" y="1385064"/>
            <a:ext cx="6138552" cy="3325049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BA8320D-AE52-4681-8905-FAC99A73FE60}"/>
              </a:ext>
            </a:extLst>
          </p:cNvPr>
          <p:cNvCxnSpPr>
            <a:cxnSpLocks/>
          </p:cNvCxnSpPr>
          <p:nvPr/>
        </p:nvCxnSpPr>
        <p:spPr>
          <a:xfrm flipV="1">
            <a:off x="8479857" y="442913"/>
            <a:ext cx="0" cy="201582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CB086E0-366B-4F59-8465-6233ECA80CDB}"/>
              </a:ext>
            </a:extLst>
          </p:cNvPr>
          <p:cNvCxnSpPr>
            <a:cxnSpLocks/>
          </p:cNvCxnSpPr>
          <p:nvPr/>
        </p:nvCxnSpPr>
        <p:spPr>
          <a:xfrm flipV="1">
            <a:off x="11192769" y="289263"/>
            <a:ext cx="0" cy="167149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9886950" y="4486547"/>
            <a:ext cx="0" cy="172790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8542609" y="202750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641348" y="256559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9713997" y="252062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828165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415796"/>
            <a:ext cx="10058400" cy="353930"/>
          </a:xfrm>
        </p:spPr>
        <p:txBody>
          <a:bodyPr/>
          <a:lstStyle/>
          <a:p>
            <a:r>
              <a:rPr lang="en-US" dirty="0"/>
              <a:t>Tips and tricks.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226926"/>
            <a:ext cx="10758808" cy="312591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sz="2400" dirty="0"/>
              <a:t>Enter duration in whole day increments. Avoid using partial days.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Duration can be affected when assignees mark their time out of the office using Workfront’s </a:t>
            </a:r>
            <a:r>
              <a:rPr lang="en-US" sz="2400" dirty="0">
                <a:hlinkClick r:id="rId2"/>
              </a:rPr>
              <a:t>time-off calendar</a:t>
            </a:r>
            <a:r>
              <a:rPr lang="en-US" sz="2400" dirty="0"/>
              <a:t>. Check the project setting </a:t>
            </a:r>
            <a:r>
              <a:rPr lang="en-US" sz="2400" dirty="0">
                <a:hlinkClick r:id="rId3"/>
              </a:rPr>
              <a:t>“User Time Off”</a:t>
            </a:r>
            <a:r>
              <a:rPr lang="en-US" sz="2400" dirty="0"/>
              <a:t> to see if it’s set to consider or ignore the time-off calendar.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Duration is required for accurate information in Workfront’s resource planning and scheduling tools.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99481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Plan a project: Planned hours.</a:t>
            </a:r>
          </a:p>
        </p:txBody>
      </p:sp>
    </p:spTree>
    <p:extLst>
      <p:ext uri="{BB962C8B-B14F-4D97-AF65-F5344CB8AC3E}">
        <p14:creationId xmlns:p14="http://schemas.microsoft.com/office/powerpoint/2010/main" val="159867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Create a new (blank) project.</a:t>
            </a:r>
          </a:p>
        </p:txBody>
      </p:sp>
    </p:spTree>
    <p:extLst>
      <p:ext uri="{BB962C8B-B14F-4D97-AF65-F5344CB8AC3E}">
        <p14:creationId xmlns:p14="http://schemas.microsoft.com/office/powerpoint/2010/main" val="30206096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hours.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/>
          <a:lstStyle/>
          <a:p>
            <a:pPr marL="0" indent="0">
              <a:spcBef>
                <a:spcPts val="1500"/>
              </a:spcBef>
              <a:buNone/>
            </a:pPr>
            <a:r>
              <a:rPr lang="en-US" dirty="0"/>
              <a:t>The amount of time estimated/required for the assigned users to complete the work.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dirty="0"/>
              <a:t>Planned hours are intended to happen during the task duration.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US" sz="2000" dirty="0"/>
              <a:t>Example: A task has 8 planned hours but a 5-day duration. This means it’s estimated the actual work will take 8 hours. But those 8 hours can happen any time during that 5-day period. The final day of the duration is the task deadline/due date.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51D4C9-04B4-214D-8F45-A4A56D7CFBDF}"/>
              </a:ext>
            </a:extLst>
          </p:cNvPr>
          <p:cNvSpPr txBox="1"/>
          <p:nvPr/>
        </p:nvSpPr>
        <p:spPr>
          <a:xfrm>
            <a:off x="4140486" y="5771867"/>
            <a:ext cx="7546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For more information about task planned hours, refer to the knowledge base article </a:t>
            </a:r>
            <a:r>
              <a:rPr lang="en-US" sz="1000" dirty="0">
                <a:hlinkClick r:id="rId2"/>
              </a:rPr>
              <a:t>Understanding Planned Hours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35397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500285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Planned hours.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Double-click into the Planned Hours field to activate the in-line editing.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Enter the amount of time needed/estimated to complete the work. Click out of the field to save.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200" dirty="0"/>
              <a:t>The planned hours do not affect the planned start date and completion dates of the task.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200" dirty="0"/>
              <a:t>Planned hours are typically set from the project template. You can update planned hours, as needed. You need to add hours to tasks you create.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BCA986-1325-4DCB-B85C-5C6610C5F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535112"/>
            <a:ext cx="6135038" cy="29940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897EFC-CED3-42ED-BC8D-780EBBA27CF7}"/>
              </a:ext>
            </a:extLst>
          </p:cNvPr>
          <p:cNvSpPr txBox="1"/>
          <p:nvPr/>
        </p:nvSpPr>
        <p:spPr>
          <a:xfrm>
            <a:off x="5281917" y="367041"/>
            <a:ext cx="3970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planned hours on a parent task are the total planned for all the child tasks. You cannot change the planned hours on a parent task.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EDF3D2-3265-4606-98BF-35D89815831D}"/>
              </a:ext>
            </a:extLst>
          </p:cNvPr>
          <p:cNvCxnSpPr>
            <a:cxnSpLocks/>
          </p:cNvCxnSpPr>
          <p:nvPr/>
        </p:nvCxnSpPr>
        <p:spPr>
          <a:xfrm flipH="1" flipV="1">
            <a:off x="9203169" y="423863"/>
            <a:ext cx="1" cy="189856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8843538" y="183071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995938" y="239173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26173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/>
              <a:t>Planned hours are required for accurate information in Workfront’s resource planning and scheduling tools.</a:t>
            </a:r>
          </a:p>
          <a:p>
            <a:pPr>
              <a:spcBef>
                <a:spcPts val="1500"/>
              </a:spcBef>
            </a:pPr>
            <a:r>
              <a:rPr lang="en-US" dirty="0"/>
              <a:t>Planned hours can be entered in minutes (m), hours (h), days (d), weeks (w), or months (</a:t>
            </a:r>
            <a:r>
              <a:rPr lang="en-US" dirty="0" err="1"/>
              <a:t>mo</a:t>
            </a:r>
            <a:r>
              <a:rPr lang="en-US" dirty="0"/>
              <a:t>). Parent tasks always display the planned hours in hours.</a:t>
            </a:r>
          </a:p>
        </p:txBody>
      </p:sp>
    </p:spTree>
    <p:extLst>
      <p:ext uri="{BB962C8B-B14F-4D97-AF65-F5344CB8AC3E}">
        <p14:creationId xmlns:p14="http://schemas.microsoft.com/office/powerpoint/2010/main" val="3026331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Plan a project: Predecessors.</a:t>
            </a:r>
          </a:p>
        </p:txBody>
      </p:sp>
    </p:spTree>
    <p:extLst>
      <p:ext uri="{BB962C8B-B14F-4D97-AF65-F5344CB8AC3E}">
        <p14:creationId xmlns:p14="http://schemas.microsoft.com/office/powerpoint/2010/main" val="29474024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Predecessors.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/>
          <a:lstStyle/>
          <a:p>
            <a:pPr marL="0" indent="0">
              <a:spcBef>
                <a:spcPts val="1500"/>
              </a:spcBef>
              <a:buNone/>
            </a:pPr>
            <a:r>
              <a:rPr lang="en-US" dirty="0"/>
              <a:t>A task that another task </a:t>
            </a:r>
            <a:r>
              <a:rPr lang="en-US" sz="2000" dirty="0"/>
              <a:t>(successor or dependent task)</a:t>
            </a:r>
            <a:r>
              <a:rPr lang="en-US" dirty="0"/>
              <a:t> depends on.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dirty="0"/>
              <a:t>Predecessors help sequence the tasks in the project, so they occur in the proper order.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US" sz="2000" dirty="0"/>
              <a:t>Example: A task called Write Copy is the predecessor to a task called Create Layout. This means the work on the layout should not begin until the copy is written.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51D4C9-04B4-214D-8F45-A4A56D7CFBDF}"/>
              </a:ext>
            </a:extLst>
          </p:cNvPr>
          <p:cNvSpPr txBox="1"/>
          <p:nvPr/>
        </p:nvSpPr>
        <p:spPr>
          <a:xfrm>
            <a:off x="4140486" y="5771867"/>
            <a:ext cx="75468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For more information about task predecessors, refer to the knowledge base article </a:t>
            </a:r>
            <a:r>
              <a:rPr lang="en-US" sz="1000" dirty="0">
                <a:hlinkClick r:id="rId2"/>
              </a:rPr>
              <a:t>Understanding Predecessors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80116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485999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Predecessors.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Double-click into the Predecessors field to activate the in-line editing.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Enter the number of the task </a:t>
            </a:r>
            <a:r>
              <a:rPr lang="en-US" sz="1200" dirty="0"/>
              <a:t>(the predecessor)</a:t>
            </a:r>
            <a:r>
              <a:rPr lang="en-US" sz="1600" dirty="0"/>
              <a:t> that should be completed before this task </a:t>
            </a:r>
            <a:r>
              <a:rPr lang="en-US" sz="1200" dirty="0"/>
              <a:t>(the successor or dependent)</a:t>
            </a:r>
            <a:r>
              <a:rPr lang="en-US" sz="16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Hit Return/Enter to lock in the change, then click out of the field to save.</a:t>
            </a:r>
          </a:p>
          <a:p>
            <a:pPr marL="0" indent="0">
              <a:lnSpc>
                <a:spcPct val="100000"/>
              </a:lnSpc>
              <a:spcBef>
                <a:spcPts val="1500"/>
              </a:spcBef>
              <a:buNone/>
            </a:pPr>
            <a:r>
              <a:rPr lang="en-US" sz="1200" dirty="0"/>
              <a:t>You should see the planned start date and planned completion date of the task change automatically.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13013F-DB0C-4FFE-AA7D-D7544DBDA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468438"/>
            <a:ext cx="6105760" cy="29797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9270451" y="178109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9355723" y="24296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6134CE-DA5D-45B2-9B67-FFC6F1820C18}"/>
              </a:ext>
            </a:extLst>
          </p:cNvPr>
          <p:cNvSpPr txBox="1"/>
          <p:nvPr/>
        </p:nvSpPr>
        <p:spPr>
          <a:xfrm>
            <a:off x="8891528" y="432548"/>
            <a:ext cx="2306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Planning status prevents due date notifications while changing durations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8D33EC-B026-41C9-9FBB-7B6DF2B9984D}"/>
              </a:ext>
            </a:extLst>
          </p:cNvPr>
          <p:cNvCxnSpPr>
            <a:cxnSpLocks/>
          </p:cNvCxnSpPr>
          <p:nvPr/>
        </p:nvCxnSpPr>
        <p:spPr>
          <a:xfrm flipV="1">
            <a:off x="11198425" y="393065"/>
            <a:ext cx="0" cy="130008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1681C1E-CA7E-42AC-8E39-14470F7AEBD8}"/>
              </a:ext>
            </a:extLst>
          </p:cNvPr>
          <p:cNvSpPr txBox="1"/>
          <p:nvPr/>
        </p:nvSpPr>
        <p:spPr>
          <a:xfrm>
            <a:off x="5634039" y="5739507"/>
            <a:ext cx="4287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the dates don’t change on the task when you enter predecessors, there might be a task constraint applied to the task. Learn more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here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9848044" y="4107052"/>
            <a:ext cx="0" cy="207866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8358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tricks.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815662" cy="2743200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US" dirty="0"/>
              <a:t>Use the </a:t>
            </a:r>
            <a:r>
              <a:rPr lang="en-US" u="sng" dirty="0">
                <a:hlinkClick r:id="rId2"/>
              </a:rPr>
              <a:t>“chain”</a:t>
            </a:r>
            <a:r>
              <a:rPr lang="en-US" dirty="0"/>
              <a:t> feature to quickly set up predecessors.</a:t>
            </a:r>
          </a:p>
          <a:p>
            <a:pPr>
              <a:spcBef>
                <a:spcPts val="2000"/>
              </a:spcBef>
            </a:pPr>
            <a:r>
              <a:rPr lang="en-US" dirty="0"/>
              <a:t>Set </a:t>
            </a:r>
            <a:r>
              <a:rPr lang="en-US" dirty="0">
                <a:hlinkClick r:id="rId3"/>
              </a:rPr>
              <a:t>task constraints</a:t>
            </a:r>
            <a:r>
              <a:rPr lang="en-US" dirty="0"/>
              <a:t> to “as soon as possible” if scheduling the project from a start date. Set task constraints to “as late as possible” if scheduling from a completion date. 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US" sz="2000" dirty="0"/>
              <a:t>(Workfront recommends using Start Date with “as soon as possible” constraint for optimal use.)</a:t>
            </a:r>
          </a:p>
        </p:txBody>
      </p:sp>
    </p:spTree>
    <p:extLst>
      <p:ext uri="{BB962C8B-B14F-4D97-AF65-F5344CB8AC3E}">
        <p14:creationId xmlns:p14="http://schemas.microsoft.com/office/powerpoint/2010/main" val="31249673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Take a project live.</a:t>
            </a:r>
          </a:p>
        </p:txBody>
      </p:sp>
    </p:spTree>
    <p:extLst>
      <p:ext uri="{BB962C8B-B14F-4D97-AF65-F5344CB8AC3E}">
        <p14:creationId xmlns:p14="http://schemas.microsoft.com/office/powerpoint/2010/main" val="13828462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4"/>
            <a:ext cx="4219993" cy="30248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Planning to Live.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Check the project and timeline to ensure everything is as desired.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Change the Status of the project from Planning to Current.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200" dirty="0"/>
              <a:t>Once the project is in Current status, notifications go out to the task assignees.  Current may not be the “active” status of choice for your organization; be sure to identify the appropriate selection for your projects.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07C322-8292-4AC2-845D-896D61ABA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445427"/>
            <a:ext cx="6120655" cy="29870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5DED1C9-4BC2-49BE-AFC0-321C60CE5367}"/>
              </a:ext>
            </a:extLst>
          </p:cNvPr>
          <p:cNvSpPr txBox="1"/>
          <p:nvPr/>
        </p:nvSpPr>
        <p:spPr>
          <a:xfrm>
            <a:off x="3966940" y="282727"/>
            <a:ext cx="202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You may also change the Status in the project details.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45226A-FEA8-4421-909B-BC4C78137DD5}"/>
              </a:ext>
            </a:extLst>
          </p:cNvPr>
          <p:cNvCxnSpPr>
            <a:cxnSpLocks/>
          </p:cNvCxnSpPr>
          <p:nvPr/>
        </p:nvCxnSpPr>
        <p:spPr>
          <a:xfrm flipV="1">
            <a:off x="5947982" y="275518"/>
            <a:ext cx="0" cy="183140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7637264" y="24779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11240323" y="137390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07D3DD-0BFB-4254-ADD6-1A7F66771BE5}"/>
              </a:ext>
            </a:extLst>
          </p:cNvPr>
          <p:cNvSpPr txBox="1"/>
          <p:nvPr/>
        </p:nvSpPr>
        <p:spPr>
          <a:xfrm>
            <a:off x="3734602" y="5849337"/>
            <a:ext cx="4713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Ensure all job role assignments have been switched to individual users or teams. Otherwise, assignees will not be notified and the work may not get done.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C4D9FB4-8AA3-4B85-A340-4A2D31EA9144}"/>
              </a:ext>
            </a:extLst>
          </p:cNvPr>
          <p:cNvCxnSpPr>
            <a:cxnSpLocks/>
          </p:cNvCxnSpPr>
          <p:nvPr/>
        </p:nvCxnSpPr>
        <p:spPr>
          <a:xfrm>
            <a:off x="8448297" y="3631347"/>
            <a:ext cx="0" cy="268256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7893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43000"/>
            <a:ext cx="10058400" cy="4572000"/>
          </a:xfrm>
        </p:spPr>
        <p:txBody>
          <a:bodyPr/>
          <a:lstStyle/>
          <a:p>
            <a:r>
              <a:rPr lang="en-US" sz="4400" dirty="0"/>
              <a:t>Adjust live timelines.</a:t>
            </a:r>
          </a:p>
        </p:txBody>
      </p:sp>
    </p:spTree>
    <p:extLst>
      <p:ext uri="{BB962C8B-B14F-4D97-AF65-F5344CB8AC3E}">
        <p14:creationId xmlns:p14="http://schemas.microsoft.com/office/powerpoint/2010/main" val="2785513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11032123" y="51436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57200" y="1373904"/>
            <a:ext cx="4031254" cy="2467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From the Main Menu (blank project).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the Main Menu and click Projects.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Once the Projects page opens, click the +New Project drop-down menu and select New Project.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A blank project is created.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Name your project, fill in the project details, add tasks and assignments, timelines, etc. to your new project.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16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B0DF1E6-02B6-44D4-8758-792A32FF07FB}"/>
              </a:ext>
            </a:extLst>
          </p:cNvPr>
          <p:cNvCxnSpPr>
            <a:cxnSpLocks/>
          </p:cNvCxnSpPr>
          <p:nvPr/>
        </p:nvCxnSpPr>
        <p:spPr>
          <a:xfrm flipV="1">
            <a:off x="11329956" y="574478"/>
            <a:ext cx="0" cy="60658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36" name="Picture 12">
            <a:extLst>
              <a:ext uri="{FF2B5EF4-FFF2-40B4-BE49-F238E27FC236}">
                <a16:creationId xmlns:a16="http://schemas.microsoft.com/office/drawing/2014/main" id="{DD121318-E63B-472A-87AB-01C84AE36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77" y="1241177"/>
            <a:ext cx="6128701" cy="236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5905414" y="177948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51BD680-8491-4BE5-8AEC-D92EFBF75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850" y="2403779"/>
            <a:ext cx="1586236" cy="1029789"/>
          </a:xfrm>
          <a:prstGeom prst="rect">
            <a:avLst/>
          </a:prstGeom>
        </p:spPr>
      </p:pic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9DC5EF23-2B42-49B3-B606-11CAA001E23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597222" y="2174823"/>
            <a:ext cx="687908" cy="71523"/>
          </a:xfrm>
          <a:prstGeom prst="bentConnector3">
            <a:avLst/>
          </a:prstGeom>
          <a:ln w="190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8" name="Picture 14">
            <a:extLst>
              <a:ext uri="{FF2B5EF4-FFF2-40B4-BE49-F238E27FC236}">
                <a16:creationId xmlns:a16="http://schemas.microsoft.com/office/drawing/2014/main" id="{01EEDC34-B1FF-4AE8-B001-61DB82CFA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77" y="3533775"/>
            <a:ext cx="6135350" cy="146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 flipV="1">
            <a:off x="9435039" y="3605213"/>
            <a:ext cx="0" cy="49548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9123848" y="358788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>
            <a:off x="6003310" y="3838656"/>
            <a:ext cx="689184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6698532" y="365399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4FADFB-A9D8-4F1F-B11F-CA36565A5EDE}"/>
              </a:ext>
            </a:extLst>
          </p:cNvPr>
          <p:cNvSpPr txBox="1"/>
          <p:nvPr/>
        </p:nvSpPr>
        <p:spPr>
          <a:xfrm>
            <a:off x="7763925" y="427842"/>
            <a:ext cx="334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Go to the Main Menu to get started with all Workfront objects; this replaces the Classic Global Navigation bar.</a:t>
            </a:r>
          </a:p>
        </p:txBody>
      </p:sp>
    </p:spTree>
    <p:extLst>
      <p:ext uri="{BB962C8B-B14F-4D97-AF65-F5344CB8AC3E}">
        <p14:creationId xmlns:p14="http://schemas.microsoft.com/office/powerpoint/2010/main" val="25334493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3"/>
            <a:ext cx="4069078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Adjusting timelines.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Use durations and predecessors to adjust dates. Avoid selecting dates, as this changes the constraint and breaks the predecessor relationships.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Double-click into the Duration field to activate the in-line editing.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Change the amount of duration, then click out of the field to save the changes. The dates update automatically.</a:t>
            </a:r>
            <a:endParaRPr lang="en-US" sz="12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8B6B772-4F6D-4B4A-92AF-B1FAB5ABB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252964"/>
            <a:ext cx="5274271" cy="17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1B3CF58-54DA-49B0-B9AA-72255317F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71" y="3118413"/>
            <a:ext cx="5363438" cy="182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8123341" y="28341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950459" y="470674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4EED36-EF11-438C-9391-0B7594849852}"/>
              </a:ext>
            </a:extLst>
          </p:cNvPr>
          <p:cNvSpPr txBox="1"/>
          <p:nvPr/>
        </p:nvSpPr>
        <p:spPr>
          <a:xfrm>
            <a:off x="4292868" y="5850058"/>
            <a:ext cx="57414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Clicking in the start on or due on columns to set a date also sets a task constraint. Task constraints affect the ability of planned start and completion dates to change automatically. Learn more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here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9980593" y="4831102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9962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Close a project.</a:t>
            </a:r>
          </a:p>
        </p:txBody>
      </p:sp>
    </p:spTree>
    <p:extLst>
      <p:ext uri="{BB962C8B-B14F-4D97-AF65-F5344CB8AC3E}">
        <p14:creationId xmlns:p14="http://schemas.microsoft.com/office/powerpoint/2010/main" val="4307573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6354D-11D2-3B40-80EF-7144340E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completion checklist.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C6917D-A36B-4437-8817-E31E98C21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517204" cy="27432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sz="2400" dirty="0"/>
              <a:t>Make sure all tasks and issues are marked as Complete </a:t>
            </a:r>
            <a:r>
              <a:rPr lang="en-US" sz="1800" dirty="0"/>
              <a:t>(or an equivalent status)</a:t>
            </a:r>
            <a:r>
              <a:rPr lang="en-US" sz="2400" dirty="0"/>
              <a:t>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Attach relevant documents.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Log final hours and review previously logged hours for accuracy.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Make final updates.</a:t>
            </a:r>
          </a:p>
          <a:p>
            <a:pPr>
              <a:spcBef>
                <a:spcPts val="1500"/>
              </a:spcBef>
            </a:pPr>
            <a:r>
              <a:rPr lang="en-US" sz="2400" dirty="0"/>
              <a:t>Make sure outstanding task and issue approvals have been resolved or canceled </a:t>
            </a:r>
            <a:r>
              <a:rPr lang="en-US" sz="1800" dirty="0"/>
              <a:t>(open issues or approvals will prevent you from closing out the project)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514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3"/>
            <a:ext cx="4069078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Live to Closed.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AutoNum type="arabicPeriod"/>
            </a:pPr>
            <a:r>
              <a:rPr lang="en-US" sz="1600" dirty="0"/>
              <a:t>Finally, change the project status to Complete.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200" dirty="0"/>
              <a:t>All tasks must be 100% complete in order to close the project and mark it as complete. Complete may not be the “closed” status of choice for your organization; be sure to identify the appropriate selection for your projects.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AutoNum type="arabicPeriod"/>
            </a:pP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3B5D3C-B206-4A83-951D-46044086DB99}"/>
              </a:ext>
            </a:extLst>
          </p:cNvPr>
          <p:cNvSpPr txBox="1"/>
          <p:nvPr/>
        </p:nvSpPr>
        <p:spPr>
          <a:xfrm>
            <a:off x="3966940" y="282727"/>
            <a:ext cx="202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You may also change the Status in the project details.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9B2BF-873A-49FB-A109-9A4258BC4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4880" y="1421365"/>
            <a:ext cx="6125407" cy="2989326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182D88-1E36-4DF2-99D2-064F156E23CA}"/>
              </a:ext>
            </a:extLst>
          </p:cNvPr>
          <p:cNvCxnSpPr>
            <a:cxnSpLocks/>
          </p:cNvCxnSpPr>
          <p:nvPr/>
        </p:nvCxnSpPr>
        <p:spPr>
          <a:xfrm flipV="1">
            <a:off x="5947982" y="275518"/>
            <a:ext cx="0" cy="183140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11010920" y="13998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926445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Tips and tricks.</a:t>
            </a:r>
          </a:p>
        </p:txBody>
      </p:sp>
    </p:spTree>
    <p:extLst>
      <p:ext uri="{BB962C8B-B14F-4D97-AF65-F5344CB8AC3E}">
        <p14:creationId xmlns:p14="http://schemas.microsoft.com/office/powerpoint/2010/main" val="10825352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91640"/>
            <a:ext cx="10706100" cy="356616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/>
              <a:t>When someone tags you in an update, it sends an in-app notification. Access these from your colored and numbered notification icon </a:t>
            </a:r>
            <a:r>
              <a:rPr lang="en-US" sz="2000" dirty="0"/>
              <a:t>(to the left of the Main Menu)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  <a:spcBef>
                <a:spcPts val="2000"/>
              </a:spcBef>
            </a:pPr>
            <a:r>
              <a:rPr lang="en-US" dirty="0"/>
              <a:t>While creating and setting up a new project, make sure the project status is set to Planning. This prevents notifications from going out while changes to assignments and the timeline are made.</a:t>
            </a:r>
          </a:p>
          <a:p>
            <a:pPr>
              <a:spcBef>
                <a:spcPts val="1500"/>
              </a:spcBef>
            </a:pPr>
            <a:r>
              <a:rPr lang="en-US" dirty="0"/>
              <a:t>Use Favorites and pins to “bookmark” items—these are your best friends when it comes to finding things quickly.</a:t>
            </a:r>
          </a:p>
        </p:txBody>
      </p:sp>
    </p:spTree>
    <p:extLst>
      <p:ext uri="{BB962C8B-B14F-4D97-AF65-F5344CB8AC3E}">
        <p14:creationId xmlns:p14="http://schemas.microsoft.com/office/powerpoint/2010/main" val="13181481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9064-9477-F84A-8033-F31B01F03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21056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Create a new project from a template.</a:t>
            </a:r>
          </a:p>
        </p:txBody>
      </p:sp>
    </p:spTree>
    <p:extLst>
      <p:ext uri="{BB962C8B-B14F-4D97-AF65-F5344CB8AC3E}">
        <p14:creationId xmlns:p14="http://schemas.microsoft.com/office/powerpoint/2010/main" val="2694462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11032123" y="51436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B0DF1E6-02B6-44D4-8758-792A32FF07FB}"/>
              </a:ext>
            </a:extLst>
          </p:cNvPr>
          <p:cNvCxnSpPr>
            <a:cxnSpLocks/>
          </p:cNvCxnSpPr>
          <p:nvPr/>
        </p:nvCxnSpPr>
        <p:spPr>
          <a:xfrm flipV="1">
            <a:off x="11329956" y="574478"/>
            <a:ext cx="0" cy="60658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7F25346-B347-40AC-AD7A-10544422AC01}"/>
              </a:ext>
            </a:extLst>
          </p:cNvPr>
          <p:cNvSpPr txBox="1">
            <a:spLocks/>
          </p:cNvSpPr>
          <p:nvPr/>
        </p:nvSpPr>
        <p:spPr>
          <a:xfrm>
            <a:off x="419100" y="1373904"/>
            <a:ext cx="4069354" cy="24676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From a pre-defined project template.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the Main Menu and click Projects.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Once the Projects page opens, click the +New Project drop-down menu and select the desired template from the New from Template menu.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A pre-defined template project pop-up menu is generated.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Fill in the Create Project from Template details and click Save Changes to save your new project.  Once saved, update your project tasks, assignments, etc.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16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2F96151-36DC-4F43-880D-ACC94662A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115" y="1241178"/>
            <a:ext cx="6128833" cy="226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C727CE-F78A-4486-AFED-6D8E3C85C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938" y="2177262"/>
            <a:ext cx="2013854" cy="1287395"/>
          </a:xfrm>
          <a:prstGeom prst="rect">
            <a:avLst/>
          </a:prstGeom>
        </p:spPr>
      </p:pic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9DC5EF23-2B42-49B3-B606-11CAA001E23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559495" y="2220988"/>
            <a:ext cx="1076584" cy="301225"/>
          </a:xfrm>
          <a:prstGeom prst="bentConnector3">
            <a:avLst/>
          </a:prstGeom>
          <a:ln w="190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5937836" y="177787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0DDCFD-129A-4621-80A7-1AE232D2B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115" y="3509964"/>
            <a:ext cx="6128833" cy="1546174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>
            <a:off x="8190295" y="3609705"/>
            <a:ext cx="689184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8879479" y="349811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7300995" y="473211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CEF941-F80D-4241-A120-9FCC1680D0B6}"/>
              </a:ext>
            </a:extLst>
          </p:cNvPr>
          <p:cNvSpPr txBox="1"/>
          <p:nvPr/>
        </p:nvSpPr>
        <p:spPr>
          <a:xfrm>
            <a:off x="7763925" y="427842"/>
            <a:ext cx="334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Go to the Main Menu to get started with all Workfront objects; this replaces the Classic Global Navigation bar.</a:t>
            </a:r>
          </a:p>
        </p:txBody>
      </p:sp>
    </p:spTree>
    <p:extLst>
      <p:ext uri="{BB962C8B-B14F-4D97-AF65-F5344CB8AC3E}">
        <p14:creationId xmlns:p14="http://schemas.microsoft.com/office/powerpoint/2010/main" val="49683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Convert a request into a new project.</a:t>
            </a:r>
          </a:p>
        </p:txBody>
      </p:sp>
    </p:spTree>
    <p:extLst>
      <p:ext uri="{BB962C8B-B14F-4D97-AF65-F5344CB8AC3E}">
        <p14:creationId xmlns:p14="http://schemas.microsoft.com/office/powerpoint/2010/main" val="13829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C50366-5019-1B40-A809-F2AD35995D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924800" y="2629089"/>
            <a:ext cx="3200400" cy="1477963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lang="en-US" sz="1800" dirty="0" err="1"/>
              <a:t>Sed</a:t>
            </a:r>
            <a:r>
              <a:rPr lang="en-US" sz="1800" dirty="0"/>
              <a:t> </a:t>
            </a:r>
            <a:r>
              <a:rPr lang="en-US" sz="1800" dirty="0" err="1"/>
              <a:t>ut</a:t>
            </a:r>
            <a:r>
              <a:rPr lang="en-US" sz="1800" dirty="0"/>
              <a:t> </a:t>
            </a:r>
            <a:r>
              <a:rPr lang="en-US" sz="1800" dirty="0" err="1"/>
              <a:t>perspiciatis</a:t>
            </a:r>
            <a:r>
              <a:rPr lang="en-US" sz="1800" dirty="0"/>
              <a:t> </a:t>
            </a:r>
            <a:r>
              <a:rPr lang="en-US" sz="1800" dirty="0" err="1"/>
              <a:t>unde</a:t>
            </a:r>
            <a:r>
              <a:rPr lang="en-US" sz="1800" dirty="0"/>
              <a:t> </a:t>
            </a:r>
            <a:r>
              <a:rPr lang="en-US" sz="1800" dirty="0" err="1"/>
              <a:t>omnis</a:t>
            </a:r>
            <a:r>
              <a:rPr lang="en-US" sz="1800" dirty="0"/>
              <a:t> </a:t>
            </a:r>
            <a:r>
              <a:rPr lang="en-US" sz="1800" dirty="0" err="1"/>
              <a:t>iste</a:t>
            </a:r>
            <a:r>
              <a:rPr lang="en-US" sz="1800" dirty="0"/>
              <a:t> </a:t>
            </a:r>
            <a:r>
              <a:rPr lang="en-US" sz="1800" dirty="0" err="1"/>
              <a:t>natus</a:t>
            </a:r>
            <a:r>
              <a:rPr lang="en-US" sz="1800" dirty="0"/>
              <a:t> error sit </a:t>
            </a:r>
            <a:r>
              <a:rPr lang="en-US" sz="1800" dirty="0" err="1"/>
              <a:t>voluptatem</a:t>
            </a:r>
            <a:r>
              <a:rPr lang="en-US" sz="1800" dirty="0"/>
              <a:t> </a:t>
            </a:r>
            <a:r>
              <a:rPr lang="en-US" sz="1800" dirty="0" err="1"/>
              <a:t>accusantium</a:t>
            </a:r>
            <a:r>
              <a:rPr lang="en-US" sz="1800" dirty="0"/>
              <a:t> </a:t>
            </a:r>
            <a:r>
              <a:rPr lang="en-US" sz="1800" dirty="0" err="1"/>
              <a:t>doloremque</a:t>
            </a:r>
            <a:r>
              <a:rPr lang="en-US" sz="1800" dirty="0"/>
              <a:t> </a:t>
            </a:r>
            <a:r>
              <a:rPr lang="en-US" sz="1800" dirty="0" err="1"/>
              <a:t>laudantium</a:t>
            </a:r>
            <a:r>
              <a:rPr lang="en-US" sz="1800" dirty="0"/>
              <a:t>, </a:t>
            </a:r>
            <a:r>
              <a:rPr lang="en-US" sz="1800" dirty="0" err="1"/>
              <a:t>totam</a:t>
            </a:r>
            <a:r>
              <a:rPr lang="en-US" sz="1800" dirty="0"/>
              <a:t> rem </a:t>
            </a:r>
            <a:r>
              <a:rPr lang="en-US" sz="1800" dirty="0" err="1"/>
              <a:t>aperiam</a:t>
            </a:r>
            <a:r>
              <a:rPr lang="en-US" sz="1800" dirty="0"/>
              <a:t>, </a:t>
            </a:r>
            <a:r>
              <a:rPr lang="en-US" sz="1800" dirty="0" err="1"/>
              <a:t>eaque</a:t>
            </a:r>
            <a:r>
              <a:rPr lang="en-US" sz="1800" dirty="0"/>
              <a:t> </a:t>
            </a:r>
            <a:r>
              <a:rPr lang="en-US" sz="1800" dirty="0" err="1"/>
              <a:t>ipsa</a:t>
            </a:r>
            <a:r>
              <a:rPr lang="en-US" sz="1800" dirty="0"/>
              <a:t> </a:t>
            </a:r>
            <a:r>
              <a:rPr lang="en-US" sz="1800" dirty="0" err="1"/>
              <a:t>quae</a:t>
            </a:r>
            <a:r>
              <a:rPr lang="en-US" sz="1800" dirty="0"/>
              <a:t> ab </a:t>
            </a:r>
            <a:r>
              <a:rPr lang="en-US" sz="1800" dirty="0" err="1"/>
              <a:t>illo</a:t>
            </a:r>
            <a:r>
              <a:rPr lang="en-US" sz="1800" dirty="0"/>
              <a:t>. 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10955009" y="56701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0D7ECE-53DC-4A1A-8581-A71624DF8F9F}"/>
              </a:ext>
            </a:extLst>
          </p:cNvPr>
          <p:cNvSpPr txBox="1">
            <a:spLocks/>
          </p:cNvSpPr>
          <p:nvPr/>
        </p:nvSpPr>
        <p:spPr>
          <a:xfrm>
            <a:off x="433388" y="1300531"/>
            <a:ext cx="4086805" cy="42569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From a request (converted to a project).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Find the request in the Requests area.</a:t>
            </a:r>
          </a:p>
          <a:p>
            <a:pPr marL="457200" lvl="1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1600" dirty="0"/>
              <a:t>Note: Your organization may be using a dashboard to manage requests.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Open the request by clicking its name.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From the request More menu, select Convert to Project.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Select to create a new blank project or create from template. 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Fill out the pop-up menu and click Save Changes to create the project.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CD4D32-7682-46FB-9A39-D9B69316A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689" y="1189236"/>
            <a:ext cx="6137786" cy="263533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A0A009D-260C-45F5-8407-245D15E0082C}"/>
              </a:ext>
            </a:extLst>
          </p:cNvPr>
          <p:cNvCxnSpPr>
            <a:cxnSpLocks/>
          </p:cNvCxnSpPr>
          <p:nvPr/>
        </p:nvCxnSpPr>
        <p:spPr>
          <a:xfrm flipV="1">
            <a:off x="11280153" y="567014"/>
            <a:ext cx="0" cy="55399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6053220" y="29618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24ECEE-0EAF-4ECD-A157-AD57362B7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077" y="3428999"/>
            <a:ext cx="6110209" cy="1585913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93725DD-23F2-42DA-9870-E058D7422C76}"/>
              </a:ext>
            </a:extLst>
          </p:cNvPr>
          <p:cNvCxnSpPr>
            <a:cxnSpLocks/>
          </p:cNvCxnSpPr>
          <p:nvPr/>
        </p:nvCxnSpPr>
        <p:spPr>
          <a:xfrm>
            <a:off x="6837197" y="3705501"/>
            <a:ext cx="689184" cy="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7526381" y="356668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6393827" y="2993362"/>
            <a:ext cx="0" cy="5733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7943892" y="424996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D55798F-F210-492C-ABCA-CAE1F3371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4257" y="3559213"/>
            <a:ext cx="2371011" cy="1457675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6ABDA6-5DA1-43A3-8591-75930309E257}"/>
              </a:ext>
            </a:extLst>
          </p:cNvPr>
          <p:cNvCxnSpPr>
            <a:cxnSpLocks/>
          </p:cNvCxnSpPr>
          <p:nvPr/>
        </p:nvCxnSpPr>
        <p:spPr>
          <a:xfrm flipH="1">
            <a:off x="8018008" y="4906962"/>
            <a:ext cx="916978" cy="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1811A8E-F9E0-45C5-9607-BCCB6A4FA192}"/>
              </a:ext>
            </a:extLst>
          </p:cNvPr>
          <p:cNvSpPr txBox="1"/>
          <p:nvPr/>
        </p:nvSpPr>
        <p:spPr>
          <a:xfrm>
            <a:off x="8618188" y="45668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BCC9BE-22B5-4A11-A97E-DC6FB52FF84A}"/>
              </a:ext>
            </a:extLst>
          </p:cNvPr>
          <p:cNvSpPr txBox="1"/>
          <p:nvPr/>
        </p:nvSpPr>
        <p:spPr>
          <a:xfrm>
            <a:off x="7763925" y="427842"/>
            <a:ext cx="334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Go to the Main Menu to get started with all Workfront objects; this replaces the Classic Global Navigation bar.</a:t>
            </a:r>
          </a:p>
        </p:txBody>
      </p:sp>
    </p:spTree>
    <p:extLst>
      <p:ext uri="{BB962C8B-B14F-4D97-AF65-F5344CB8AC3E}">
        <p14:creationId xmlns:p14="http://schemas.microsoft.com/office/powerpoint/2010/main" val="2470543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The most important project fields.</a:t>
            </a:r>
          </a:p>
        </p:txBody>
      </p:sp>
    </p:spTree>
    <p:extLst>
      <p:ext uri="{BB962C8B-B14F-4D97-AF65-F5344CB8AC3E}">
        <p14:creationId xmlns:p14="http://schemas.microsoft.com/office/powerpoint/2010/main" val="2012882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9_wf_color_palette">
      <a:dk1>
        <a:srgbClr val="373737"/>
      </a:dk1>
      <a:lt1>
        <a:srgbClr val="FFFFFF"/>
      </a:lt1>
      <a:dk2>
        <a:srgbClr val="646464"/>
      </a:dk2>
      <a:lt2>
        <a:srgbClr val="F0F0F0"/>
      </a:lt2>
      <a:accent1>
        <a:srgbClr val="F8822F"/>
      </a:accent1>
      <a:accent2>
        <a:srgbClr val="F06010"/>
      </a:accent2>
      <a:accent3>
        <a:srgbClr val="373737"/>
      </a:accent3>
      <a:accent4>
        <a:srgbClr val="646464"/>
      </a:accent4>
      <a:accent5>
        <a:srgbClr val="B3B3B3"/>
      </a:accent5>
      <a:accent6>
        <a:srgbClr val="F0F0F0"/>
      </a:accent6>
      <a:hlink>
        <a:srgbClr val="1295D8"/>
      </a:hlink>
      <a:folHlink>
        <a:srgbClr val="0783C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6407</TotalTime>
  <Words>3241</Words>
  <Application>Microsoft Office PowerPoint</Application>
  <PresentationFormat>Widescreen</PresentationFormat>
  <Paragraphs>291</Paragraphs>
  <Slides>46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Arial Black</vt:lpstr>
      <vt:lpstr>Calibri</vt:lpstr>
      <vt:lpstr>Proxima Nova</vt:lpstr>
      <vt:lpstr>Office Theme</vt:lpstr>
      <vt:lpstr>PowerPoint Presentation</vt:lpstr>
      <vt:lpstr>PowerPoint Presentation</vt:lpstr>
      <vt:lpstr>Create a new (blank) project.</vt:lpstr>
      <vt:lpstr>PowerPoint Presentation</vt:lpstr>
      <vt:lpstr>Create a new project from a template.</vt:lpstr>
      <vt:lpstr>PowerPoint Presentation</vt:lpstr>
      <vt:lpstr>Convert a request into a new project.</vt:lpstr>
      <vt:lpstr>Workfront Home.</vt:lpstr>
      <vt:lpstr>The most important project fields.</vt:lpstr>
      <vt:lpstr>Workfront Home.</vt:lpstr>
      <vt:lpstr>Top 12 fields for quick and easy project creation.</vt:lpstr>
      <vt:lpstr>Find a project.</vt:lpstr>
      <vt:lpstr>Workfront Home.</vt:lpstr>
      <vt:lpstr>Workfront Home.</vt:lpstr>
      <vt:lpstr>Plan a project.</vt:lpstr>
      <vt:lpstr>Workfront Home.</vt:lpstr>
      <vt:lpstr>Plan a project: Tasks.</vt:lpstr>
      <vt:lpstr>Workfront Home.</vt:lpstr>
      <vt:lpstr>Tips and tricks.</vt:lpstr>
      <vt:lpstr>Plan a project: Assignments.</vt:lpstr>
      <vt:lpstr>Workfront Home.</vt:lpstr>
      <vt:lpstr>Workfront Home.</vt:lpstr>
      <vt:lpstr>Workfront Home.</vt:lpstr>
      <vt:lpstr>Tips and tricks.</vt:lpstr>
      <vt:lpstr>Plan a project: Duration.</vt:lpstr>
      <vt:lpstr>Duration.</vt:lpstr>
      <vt:lpstr>Workfront Home.</vt:lpstr>
      <vt:lpstr>Tips and tricks.</vt:lpstr>
      <vt:lpstr>Plan a project: Planned hours.</vt:lpstr>
      <vt:lpstr>Planned hours.</vt:lpstr>
      <vt:lpstr>Workfront Home.</vt:lpstr>
      <vt:lpstr>Tips and tricks.</vt:lpstr>
      <vt:lpstr>Plan a project: Predecessors.</vt:lpstr>
      <vt:lpstr>Predecessors.</vt:lpstr>
      <vt:lpstr>Workfront Home.</vt:lpstr>
      <vt:lpstr>Tips and tricks.</vt:lpstr>
      <vt:lpstr>Take a project live.</vt:lpstr>
      <vt:lpstr>Workfront Home.</vt:lpstr>
      <vt:lpstr>Adjust live timelines.</vt:lpstr>
      <vt:lpstr>Workfront Home.</vt:lpstr>
      <vt:lpstr>Close a project.</vt:lpstr>
      <vt:lpstr>Project completion checklist.</vt:lpstr>
      <vt:lpstr>Workfront Home.</vt:lpstr>
      <vt:lpstr>Tips and tricks.</vt:lpstr>
      <vt:lpstr>PowerPoint Presentation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Broome</dc:creator>
  <cp:lastModifiedBy>Mary Ann Erickson</cp:lastModifiedBy>
  <cp:revision>265</cp:revision>
  <cp:lastPrinted>2019-11-19T17:10:49Z</cp:lastPrinted>
  <dcterms:created xsi:type="dcterms:W3CDTF">2018-10-26T16:13:05Z</dcterms:created>
  <dcterms:modified xsi:type="dcterms:W3CDTF">2020-03-26T05:14:20Z</dcterms:modified>
</cp:coreProperties>
</file>