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316" r:id="rId2"/>
    <p:sldId id="293" r:id="rId3"/>
    <p:sldId id="299" r:id="rId4"/>
    <p:sldId id="301" r:id="rId5"/>
    <p:sldId id="306" r:id="rId6"/>
    <p:sldId id="322" r:id="rId7"/>
    <p:sldId id="307" r:id="rId8"/>
    <p:sldId id="323" r:id="rId9"/>
    <p:sldId id="311" r:id="rId10"/>
    <p:sldId id="325" r:id="rId11"/>
    <p:sldId id="324" r:id="rId12"/>
    <p:sldId id="314" r:id="rId13"/>
    <p:sldId id="305" r:id="rId14"/>
    <p:sldId id="29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ample_slides" id="{5ABBB1C8-60A1-604F-BF47-511B7355599A}">
          <p14:sldIdLst>
            <p14:sldId id="316"/>
            <p14:sldId id="293"/>
            <p14:sldId id="299"/>
            <p14:sldId id="301"/>
            <p14:sldId id="306"/>
            <p14:sldId id="322"/>
            <p14:sldId id="307"/>
            <p14:sldId id="323"/>
            <p14:sldId id="311"/>
            <p14:sldId id="325"/>
            <p14:sldId id="324"/>
            <p14:sldId id="314"/>
            <p14:sldId id="305"/>
            <p14:sldId id="29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AFFA9C-B496-4356-A535-1DB2E6A18282}" v="160" dt="2020-03-18T23:42:05.9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75" autoAdjust="0"/>
    <p:restoredTop sz="94626"/>
  </p:normalViewPr>
  <p:slideViewPr>
    <p:cSldViewPr snapToGrid="0" snapToObjects="1">
      <p:cViewPr varScale="1">
        <p:scale>
          <a:sx n="96" d="100"/>
          <a:sy n="96" d="100"/>
        </p:scale>
        <p:origin x="66" y="6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5" d="100"/>
          <a:sy n="75" d="100"/>
        </p:scale>
        <p:origin x="2856" y="1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B0AFA5B-EEEA-F849-AE3F-2531AEB2C4B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FECC73-2374-6046-BFAD-78E28B2B006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F39CA2-F72A-AD43-A3A6-AFF5A4D6ED26}" type="datetimeFigureOut">
              <a:rPr lang="en-US" smtClean="0"/>
              <a:t>3/19/2020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57B9F9-39FE-E540-90CC-6D206F36667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457574-93F8-3140-B2CE-8CE80752DAC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0CD274-00A3-5047-8DBD-6DF65089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9677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A5B59F-3797-9944-B56A-137117648B6C}" type="datetimeFigureOut">
              <a:rPr lang="en-US" smtClean="0"/>
              <a:t>3/19/2020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8BE98-E49F-4F49-B986-43C1A898FF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630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D9CF2E6A-4A0F-1342-B0C8-FAABD8BBBF6D}"/>
              </a:ext>
            </a:extLst>
          </p:cNvPr>
          <p:cNvSpPr/>
          <p:nvPr userDrawn="1"/>
        </p:nvSpPr>
        <p:spPr>
          <a:xfrm>
            <a:off x="0" y="1600200"/>
            <a:ext cx="12192000" cy="411686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8E06578-8F39-EC44-9DA2-BE3296ABEAB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2323232"/>
            <a:ext cx="9601200" cy="1828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5400" b="1">
                <a:solidFill>
                  <a:schemeClr val="accent4"/>
                </a:solidFill>
              </a:defRPr>
            </a:lvl1pPr>
            <a:lvl2pPr marL="457200" indent="0">
              <a:buNone/>
              <a:defRPr sz="6000" b="1"/>
            </a:lvl2pPr>
            <a:lvl3pPr marL="914400" indent="0">
              <a:buNone/>
              <a:defRPr sz="6000" b="1"/>
            </a:lvl3pPr>
            <a:lvl4pPr marL="1371600" indent="0">
              <a:buNone/>
              <a:defRPr sz="6000" b="1"/>
            </a:lvl4pPr>
            <a:lvl5pPr marL="1828800" indent="0">
              <a:buNone/>
              <a:defRPr sz="6000" b="1"/>
            </a:lvl5pPr>
          </a:lstStyle>
          <a:p>
            <a:pPr lvl="0"/>
            <a:r>
              <a:rPr lang="en-US" dirty="0"/>
              <a:t>Presentation title should be no more than 2 lines.</a:t>
            </a:r>
          </a:p>
        </p:txBody>
      </p:sp>
      <p:sp>
        <p:nvSpPr>
          <p:cNvPr id="50" name="Footer Placeholder 3">
            <a:extLst>
              <a:ext uri="{FF2B5EF4-FFF2-40B4-BE49-F238E27FC236}">
                <a16:creationId xmlns:a16="http://schemas.microsoft.com/office/drawing/2014/main" id="{443C5542-DFC1-BF4C-B63C-0DDD412E36FE}"/>
              </a:ext>
            </a:extLst>
          </p:cNvPr>
          <p:cNvSpPr txBox="1">
            <a:spLocks/>
          </p:cNvSpPr>
          <p:nvPr userDrawn="1"/>
        </p:nvSpPr>
        <p:spPr>
          <a:xfrm>
            <a:off x="0" y="6170872"/>
            <a:ext cx="609600" cy="365126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Proxima Nova" panose="02000506030000020004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46ED679-BD55-2440-8E76-3DD71929236C}" type="slidenum">
              <a:rPr lang="en-US" sz="1000" b="1" smtClean="0">
                <a:solidFill>
                  <a:schemeClr val="accent1"/>
                </a:solidFill>
              </a:rPr>
              <a:pPr algn="r"/>
              <a:t>‹#›</a:t>
            </a:fld>
            <a:endParaRPr lang="en-US" sz="1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216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ne_content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3C4698-A0F5-DA40-A542-1960BA650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3D8B84-2AA2-4040-8ED8-BB7962CB76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514600"/>
            <a:ext cx="10058400" cy="27432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6059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_content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5106E6-8F3B-2B44-AA0E-04DE28771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2E81F6-5F7B-0E4C-A887-6C0A836BDE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6800" y="2514600"/>
            <a:ext cx="4572000" cy="2755233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FC8D2B-C1A0-D748-B7A2-17764AD268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2514600"/>
            <a:ext cx="5029200" cy="2755233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77677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A946348B-24F1-3843-B39F-B59A6349F5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66800" y="1143000"/>
            <a:ext cx="10058400" cy="4572000"/>
          </a:xfrm>
        </p:spPr>
        <p:txBody>
          <a:bodyPr anchor="ctr" anchorCtr="0"/>
          <a:lstStyle>
            <a:lvl1pPr algn="ctr">
              <a:defRPr sz="3600" b="1"/>
            </a:lvl1pPr>
          </a:lstStyle>
          <a:p>
            <a:r>
              <a:rPr lang="en-US" dirty="0"/>
              <a:t>Type your text here.</a:t>
            </a:r>
          </a:p>
        </p:txBody>
      </p:sp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454569A8-E1BB-6C4A-A16D-64FDABEDBB31}"/>
              </a:ext>
            </a:extLst>
          </p:cNvPr>
          <p:cNvSpPr txBox="1">
            <a:spLocks/>
          </p:cNvSpPr>
          <p:nvPr userDrawn="1"/>
        </p:nvSpPr>
        <p:spPr>
          <a:xfrm>
            <a:off x="0" y="6170872"/>
            <a:ext cx="609600" cy="365126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Proxima Nova" panose="02000506030000020004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46ED679-BD55-2440-8E76-3DD71929236C}" type="slidenum">
              <a:rPr lang="en-US" sz="1000" b="1" smtClean="0">
                <a:solidFill>
                  <a:schemeClr val="accent1"/>
                </a:solidFill>
              </a:rPr>
              <a:pPr algn="r"/>
              <a:t>‹#›</a:t>
            </a:fld>
            <a:endParaRPr lang="en-US" sz="1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404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6A57FFF-320F-674B-A40B-680EDDF16E1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56" b="3679"/>
          <a:stretch/>
        </p:blipFill>
        <p:spPr>
          <a:xfrm>
            <a:off x="0" y="680803"/>
            <a:ext cx="8661754" cy="528367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3F73728F-C49A-5148-8B43-26251AB8F5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24800" y="1991410"/>
            <a:ext cx="3200400" cy="426327"/>
          </a:xfrm>
        </p:spPr>
        <p:txBody>
          <a:bodyPr anchor="t" anchorCtr="0"/>
          <a:lstStyle>
            <a:lvl1pPr>
              <a:defRPr sz="2800" b="1"/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31E1ACD8-4BF7-8049-98E5-FE01C68D8DDF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7924800" y="2598092"/>
            <a:ext cx="3200400" cy="1477963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ts val="24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This is a placeholder for text. This is a placeholder for text. This is a placeholder for text. This is a placeholder for text. This is a placeholder for text.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074AB14-5467-4E49-98A4-00439DDE5B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8420" y="945397"/>
            <a:ext cx="6137787" cy="3827651"/>
          </a:xfrm>
          <a:solidFill>
            <a:schemeClr val="accent6"/>
          </a:solidFill>
        </p:spPr>
        <p:txBody>
          <a:bodyPr/>
          <a:lstStyle>
            <a:lvl1pPr marL="0" indent="0">
              <a:buNone/>
              <a:defRPr>
                <a:solidFill>
                  <a:schemeClr val="accent6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499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ooter Placeholder 3">
            <a:extLst>
              <a:ext uri="{FF2B5EF4-FFF2-40B4-BE49-F238E27FC236}">
                <a16:creationId xmlns:a16="http://schemas.microsoft.com/office/drawing/2014/main" id="{A53447E0-17EF-444A-96B4-CD938198804F}"/>
              </a:ext>
            </a:extLst>
          </p:cNvPr>
          <p:cNvSpPr txBox="1">
            <a:spLocks/>
          </p:cNvSpPr>
          <p:nvPr userDrawn="1"/>
        </p:nvSpPr>
        <p:spPr>
          <a:xfrm>
            <a:off x="0" y="6170872"/>
            <a:ext cx="609600" cy="365126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Proxima Nova" panose="02000506030000020004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46ED679-BD55-2440-8E76-3DD71929236C}" type="slidenum">
              <a:rPr lang="en-US" sz="1000" b="1" smtClean="0">
                <a:solidFill>
                  <a:schemeClr val="accent1"/>
                </a:solidFill>
              </a:rPr>
              <a:pPr algn="r"/>
              <a:t>‹#›</a:t>
            </a:fld>
            <a:endParaRPr lang="en-US" sz="1000" b="1" dirty="0">
              <a:solidFill>
                <a:schemeClr val="accent1"/>
              </a:solidFill>
            </a:endParaRP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54320AAC-2061-334A-A0C0-972CB94BF4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4596" y="3154733"/>
            <a:ext cx="3102807" cy="54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860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aptop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6A57FFF-320F-674B-A40B-680EDDF16E1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9" b="3679"/>
          <a:stretch/>
        </p:blipFill>
        <p:spPr>
          <a:xfrm>
            <a:off x="4287520" y="924643"/>
            <a:ext cx="9078314" cy="5283670"/>
          </a:xfrm>
          <a:prstGeom prst="rect">
            <a:avLst/>
          </a:prstGeom>
        </p:spPr>
      </p:pic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074AB14-5467-4E49-98A4-00439DDE5B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32500" y="1189237"/>
            <a:ext cx="6137787" cy="3827651"/>
          </a:xfrm>
          <a:solidFill>
            <a:schemeClr val="accent6"/>
          </a:solidFill>
        </p:spPr>
        <p:txBody>
          <a:bodyPr/>
          <a:lstStyle>
            <a:lvl1pPr marL="0" indent="0">
              <a:buNone/>
              <a:defRPr>
                <a:solidFill>
                  <a:schemeClr val="accent6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78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FF03DB0-2B86-6F4E-8395-CE3F3E2045CA}"/>
              </a:ext>
            </a:extLst>
          </p:cNvPr>
          <p:cNvSpPr/>
          <p:nvPr userDrawn="1"/>
        </p:nvSpPr>
        <p:spPr>
          <a:xfrm>
            <a:off x="0" y="1142999"/>
            <a:ext cx="12192000" cy="457406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F47FA3-32A5-3F43-ADAB-717423599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703470"/>
            <a:ext cx="10058400" cy="35393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7C5E66-67EB-B64F-B71E-CBC0C862D9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6800" y="2514600"/>
            <a:ext cx="10058400" cy="2743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8D85D974-F3F5-6D43-8948-3ECC9C3F1390}"/>
              </a:ext>
            </a:extLst>
          </p:cNvPr>
          <p:cNvSpPr txBox="1">
            <a:spLocks/>
          </p:cNvSpPr>
          <p:nvPr userDrawn="1"/>
        </p:nvSpPr>
        <p:spPr>
          <a:xfrm>
            <a:off x="0" y="6170872"/>
            <a:ext cx="609600" cy="365126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Proxima Nova" panose="02000506030000020004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46ED679-BD55-2440-8E76-3DD71929236C}" type="slidenum">
              <a:rPr lang="en-US" sz="1000" b="1" smtClean="0">
                <a:solidFill>
                  <a:schemeClr val="accent1"/>
                </a:solidFill>
              </a:rPr>
              <a:pPr algn="r"/>
              <a:t>‹#›</a:t>
            </a:fld>
            <a:endParaRPr lang="en-US" sz="1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783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5" r:id="rId4"/>
    <p:sldLayoutId id="2147483660" r:id="rId5"/>
    <p:sldLayoutId id="2147483666" r:id="rId6"/>
    <p:sldLayoutId id="2147483667" r:id="rId7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accent4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1584" userDrawn="1">
          <p15:clr>
            <a:srgbClr val="F26B43"/>
          </p15:clr>
        </p15:guide>
        <p15:guide id="4" orient="horz" pos="1008" userDrawn="1">
          <p15:clr>
            <a:srgbClr val="F26B43"/>
          </p15:clr>
        </p15:guide>
        <p15:guide id="5" orient="horz" pos="432" userDrawn="1">
          <p15:clr>
            <a:srgbClr val="F26B43"/>
          </p15:clr>
        </p15:guide>
        <p15:guide id="6" orient="horz" pos="2736" userDrawn="1">
          <p15:clr>
            <a:srgbClr val="F26B43"/>
          </p15:clr>
        </p15:guide>
        <p15:guide id="7" orient="horz" pos="3312" userDrawn="1">
          <p15:clr>
            <a:srgbClr val="F26B43"/>
          </p15:clr>
        </p15:guide>
        <p15:guide id="8" orient="horz" pos="3888" userDrawn="1">
          <p15:clr>
            <a:srgbClr val="F26B43"/>
          </p15:clr>
        </p15:guide>
        <p15:guide id="9" pos="3264" userDrawn="1">
          <p15:clr>
            <a:srgbClr val="F26B43"/>
          </p15:clr>
        </p15:guide>
        <p15:guide id="10" pos="2688" userDrawn="1">
          <p15:clr>
            <a:srgbClr val="F26B43"/>
          </p15:clr>
        </p15:guide>
        <p15:guide id="11" pos="2112" userDrawn="1">
          <p15:clr>
            <a:srgbClr val="F26B43"/>
          </p15:clr>
        </p15:guide>
        <p15:guide id="12" pos="1536" userDrawn="1">
          <p15:clr>
            <a:srgbClr val="F26B43"/>
          </p15:clr>
        </p15:guide>
        <p15:guide id="13" pos="960" userDrawn="1">
          <p15:clr>
            <a:srgbClr val="F26B43"/>
          </p15:clr>
        </p15:guide>
        <p15:guide id="14" pos="384" userDrawn="1">
          <p15:clr>
            <a:srgbClr val="F26B43"/>
          </p15:clr>
        </p15:guide>
        <p15:guide id="15" pos="4416" userDrawn="1">
          <p15:clr>
            <a:srgbClr val="F26B43"/>
          </p15:clr>
        </p15:guide>
        <p15:guide id="16" pos="4992" userDrawn="1">
          <p15:clr>
            <a:srgbClr val="F26B43"/>
          </p15:clr>
        </p15:guide>
        <p15:guide id="17" pos="5568" userDrawn="1">
          <p15:clr>
            <a:srgbClr val="F26B43"/>
          </p15:clr>
        </p15:guide>
        <p15:guide id="18" pos="6144" userDrawn="1">
          <p15:clr>
            <a:srgbClr val="F26B43"/>
          </p15:clr>
        </p15:guide>
        <p15:guide id="19" pos="6720" userDrawn="1">
          <p15:clr>
            <a:srgbClr val="F26B43"/>
          </p15:clr>
        </p15:guide>
        <p15:guide id="20" pos="7296" userDrawn="1">
          <p15:clr>
            <a:srgbClr val="F26B43"/>
          </p15:clr>
        </p15:guide>
        <p15:guide id="21" pos="3552" userDrawn="1">
          <p15:clr>
            <a:srgbClr val="F26B43"/>
          </p15:clr>
        </p15:guide>
        <p15:guide id="22" pos="2976" userDrawn="1">
          <p15:clr>
            <a:srgbClr val="F26B43"/>
          </p15:clr>
        </p15:guide>
        <p15:guide id="23" pos="2400" userDrawn="1">
          <p15:clr>
            <a:srgbClr val="F26B43"/>
          </p15:clr>
        </p15:guide>
        <p15:guide id="24" pos="1824" userDrawn="1">
          <p15:clr>
            <a:srgbClr val="F26B43"/>
          </p15:clr>
        </p15:guide>
        <p15:guide id="25" pos="1248" userDrawn="1">
          <p15:clr>
            <a:srgbClr val="F26B43"/>
          </p15:clr>
        </p15:guide>
        <p15:guide id="26" pos="672" userDrawn="1">
          <p15:clr>
            <a:srgbClr val="F26B43"/>
          </p15:clr>
        </p15:guide>
        <p15:guide id="27" pos="4128" userDrawn="1">
          <p15:clr>
            <a:srgbClr val="F26B43"/>
          </p15:clr>
        </p15:guide>
        <p15:guide id="28" pos="4704" userDrawn="1">
          <p15:clr>
            <a:srgbClr val="F26B43"/>
          </p15:clr>
        </p15:guide>
        <p15:guide id="29" pos="5280" userDrawn="1">
          <p15:clr>
            <a:srgbClr val="F26B43"/>
          </p15:clr>
        </p15:guide>
        <p15:guide id="30" pos="5856" userDrawn="1">
          <p15:clr>
            <a:srgbClr val="F26B43"/>
          </p15:clr>
        </p15:guide>
        <p15:guide id="31" pos="6432" userDrawn="1">
          <p15:clr>
            <a:srgbClr val="F26B43"/>
          </p15:clr>
        </p15:guide>
        <p15:guide id="32" pos="7008" userDrawn="1">
          <p15:clr>
            <a:srgbClr val="F26B43"/>
          </p15:clr>
        </p15:guide>
        <p15:guide id="33" orient="horz" pos="720" userDrawn="1">
          <p15:clr>
            <a:srgbClr val="F26B43"/>
          </p15:clr>
        </p15:guide>
        <p15:guide id="34" orient="horz" pos="1296" userDrawn="1">
          <p15:clr>
            <a:srgbClr val="F26B43"/>
          </p15:clr>
        </p15:guide>
        <p15:guide id="35" orient="horz" pos="1872" userDrawn="1">
          <p15:clr>
            <a:srgbClr val="F26B43"/>
          </p15:clr>
        </p15:guide>
        <p15:guide id="36" orient="horz" pos="2448" userDrawn="1">
          <p15:clr>
            <a:srgbClr val="F26B43"/>
          </p15:clr>
        </p15:guide>
        <p15:guide id="37" orient="horz" pos="3024" userDrawn="1">
          <p15:clr>
            <a:srgbClr val="F26B43"/>
          </p15:clr>
        </p15:guide>
        <p15:guide id="38" orient="horz" pos="360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cxlearningprograms@workfront.com?subject=I%20want%20to%20share%20feedback%20about%20Workfront%20training%20materials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B3B262-AE5F-3845-95B8-429F43932E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170432"/>
            <a:ext cx="10058400" cy="4517136"/>
          </a:xfrm>
        </p:spPr>
        <p:txBody>
          <a:bodyPr anchor="ctr"/>
          <a:lstStyle/>
          <a:p>
            <a:pPr marL="0" indent="0">
              <a:lnSpc>
                <a:spcPct val="100000"/>
              </a:lnSpc>
              <a:spcAft>
                <a:spcPts val="1000"/>
              </a:spcAft>
              <a:buNone/>
            </a:pPr>
            <a:r>
              <a:rPr lang="en-US" sz="1800" b="1" dirty="0"/>
              <a:t>To our Workfront customers,</a:t>
            </a:r>
          </a:p>
          <a:p>
            <a:pPr marL="0" indent="0">
              <a:lnSpc>
                <a:spcPct val="100000"/>
              </a:lnSpc>
              <a:spcAft>
                <a:spcPts val="1000"/>
              </a:spcAft>
              <a:buNone/>
            </a:pPr>
            <a:r>
              <a:rPr lang="en-US" sz="1800" dirty="0"/>
              <a:t>Use this PPT as a starting point when creating your own training for the new Workfront experience—to get existing users up to date on the changes or to onboard new employees.</a:t>
            </a:r>
          </a:p>
          <a:p>
            <a:pPr marL="0" indent="0">
              <a:lnSpc>
                <a:spcPct val="100000"/>
              </a:lnSpc>
              <a:spcAft>
                <a:spcPts val="1000"/>
              </a:spcAft>
              <a:buNone/>
            </a:pPr>
            <a:r>
              <a:rPr lang="en-US" sz="1800" dirty="0"/>
              <a:t>Replace the standard images with screenshots from your Workfront instance, customize the steps, add information specific to your organization, etc.</a:t>
            </a:r>
          </a:p>
          <a:p>
            <a:pPr marL="0" indent="0">
              <a:lnSpc>
                <a:spcPct val="100000"/>
              </a:lnSpc>
              <a:spcAft>
                <a:spcPts val="1000"/>
              </a:spcAft>
              <a:buNone/>
            </a:pPr>
            <a:r>
              <a:rPr lang="en-US" sz="1800" dirty="0"/>
              <a:t>Then send the file to your users </a:t>
            </a:r>
            <a:r>
              <a:rPr lang="en-US" sz="1400" dirty="0"/>
              <a:t>(we recommend PDF format, for easier viewing)</a:t>
            </a:r>
            <a:r>
              <a:rPr lang="en-US" sz="1800" dirty="0"/>
              <a:t> or use the PPT to teach a live class.</a:t>
            </a:r>
          </a:p>
          <a:p>
            <a:pPr marL="0" indent="0" algn="r">
              <a:lnSpc>
                <a:spcPct val="100000"/>
              </a:lnSpc>
              <a:spcAft>
                <a:spcPts val="1000"/>
              </a:spcAft>
              <a:buNone/>
            </a:pPr>
            <a:r>
              <a:rPr lang="en-US" sz="1800" b="1" dirty="0"/>
              <a:t>Your Workfront Customer Enablement team</a:t>
            </a:r>
            <a:endParaRPr lang="en-US" sz="1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5FF8A9-797F-7D42-94A2-C977E8317274}"/>
              </a:ext>
            </a:extLst>
          </p:cNvPr>
          <p:cNvSpPr txBox="1"/>
          <p:nvPr/>
        </p:nvSpPr>
        <p:spPr>
          <a:xfrm>
            <a:off x="8339844" y="5733288"/>
            <a:ext cx="343395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Provide feedback about this template to </a:t>
            </a:r>
            <a:r>
              <a:rPr lang="en-US" sz="800" dirty="0" err="1">
                <a:hlinkClick r:id="rId2"/>
              </a:rPr>
              <a:t>cxlearningprograms@workfront.com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872715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0F33464-62D1-794F-854A-0E2D1439F4C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924800" y="2022407"/>
            <a:ext cx="3200400" cy="426327"/>
          </a:xfrm>
        </p:spPr>
        <p:txBody>
          <a:bodyPr/>
          <a:lstStyle/>
          <a:p>
            <a:r>
              <a:rPr lang="en-US" dirty="0"/>
              <a:t>Workfront Home.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DC50366-5019-1B40-A809-F2AD35995DC1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7924800" y="2629089"/>
            <a:ext cx="3200400" cy="1477963"/>
          </a:xfrm>
        </p:spPr>
        <p:txBody>
          <a:bodyPr>
            <a:noAutofit/>
          </a:bodyPr>
          <a:lstStyle/>
          <a:p>
            <a:pPr>
              <a:lnSpc>
                <a:spcPts val="2400"/>
              </a:lnSpc>
            </a:pPr>
            <a:r>
              <a:rPr lang="en-US" sz="1800" dirty="0" err="1"/>
              <a:t>Sed</a:t>
            </a:r>
            <a:r>
              <a:rPr lang="en-US" sz="1800" dirty="0"/>
              <a:t> </a:t>
            </a:r>
            <a:r>
              <a:rPr lang="en-US" sz="1800" dirty="0" err="1"/>
              <a:t>ut</a:t>
            </a:r>
            <a:r>
              <a:rPr lang="en-US" sz="1800" dirty="0"/>
              <a:t> </a:t>
            </a:r>
            <a:r>
              <a:rPr lang="en-US" sz="1800" dirty="0" err="1"/>
              <a:t>perspiciatis</a:t>
            </a:r>
            <a:r>
              <a:rPr lang="en-US" sz="1800" dirty="0"/>
              <a:t> </a:t>
            </a:r>
            <a:r>
              <a:rPr lang="en-US" sz="1800" dirty="0" err="1"/>
              <a:t>unde</a:t>
            </a:r>
            <a:r>
              <a:rPr lang="en-US" sz="1800" dirty="0"/>
              <a:t> </a:t>
            </a:r>
            <a:r>
              <a:rPr lang="en-US" sz="1800" dirty="0" err="1"/>
              <a:t>omnis</a:t>
            </a:r>
            <a:r>
              <a:rPr lang="en-US" sz="1800" dirty="0"/>
              <a:t> </a:t>
            </a:r>
            <a:r>
              <a:rPr lang="en-US" sz="1800" dirty="0" err="1"/>
              <a:t>iste</a:t>
            </a:r>
            <a:r>
              <a:rPr lang="en-US" sz="1800" dirty="0"/>
              <a:t> </a:t>
            </a:r>
            <a:r>
              <a:rPr lang="en-US" sz="1800" dirty="0" err="1"/>
              <a:t>natus</a:t>
            </a:r>
            <a:r>
              <a:rPr lang="en-US" sz="1800" dirty="0"/>
              <a:t> error sit </a:t>
            </a:r>
            <a:r>
              <a:rPr lang="en-US" sz="1800" dirty="0" err="1"/>
              <a:t>voluptatem</a:t>
            </a:r>
            <a:r>
              <a:rPr lang="en-US" sz="1800" dirty="0"/>
              <a:t> </a:t>
            </a:r>
            <a:r>
              <a:rPr lang="en-US" sz="1800" dirty="0" err="1"/>
              <a:t>accusantium</a:t>
            </a:r>
            <a:r>
              <a:rPr lang="en-US" sz="1800" dirty="0"/>
              <a:t> </a:t>
            </a:r>
            <a:r>
              <a:rPr lang="en-US" sz="1800" dirty="0" err="1"/>
              <a:t>doloremque</a:t>
            </a:r>
            <a:r>
              <a:rPr lang="en-US" sz="1800" dirty="0"/>
              <a:t> </a:t>
            </a:r>
            <a:r>
              <a:rPr lang="en-US" sz="1800" dirty="0" err="1"/>
              <a:t>laudantium</a:t>
            </a:r>
            <a:r>
              <a:rPr lang="en-US" sz="1800" dirty="0"/>
              <a:t>, </a:t>
            </a:r>
            <a:r>
              <a:rPr lang="en-US" sz="1800" dirty="0" err="1"/>
              <a:t>totam</a:t>
            </a:r>
            <a:r>
              <a:rPr lang="en-US" sz="1800" dirty="0"/>
              <a:t> rem </a:t>
            </a:r>
            <a:r>
              <a:rPr lang="en-US" sz="1800" dirty="0" err="1"/>
              <a:t>aperiam</a:t>
            </a:r>
            <a:r>
              <a:rPr lang="en-US" sz="1800" dirty="0"/>
              <a:t>, </a:t>
            </a:r>
            <a:r>
              <a:rPr lang="en-US" sz="1800" dirty="0" err="1"/>
              <a:t>eaque</a:t>
            </a:r>
            <a:r>
              <a:rPr lang="en-US" sz="1800" dirty="0"/>
              <a:t> </a:t>
            </a:r>
            <a:r>
              <a:rPr lang="en-US" sz="1800" dirty="0" err="1"/>
              <a:t>ipsa</a:t>
            </a:r>
            <a:r>
              <a:rPr lang="en-US" sz="1800" dirty="0"/>
              <a:t> </a:t>
            </a:r>
            <a:r>
              <a:rPr lang="en-US" sz="1800" dirty="0" err="1"/>
              <a:t>quae</a:t>
            </a:r>
            <a:r>
              <a:rPr lang="en-US" sz="1800" dirty="0"/>
              <a:t> ab </a:t>
            </a:r>
            <a:r>
              <a:rPr lang="en-US" sz="1800" dirty="0" err="1"/>
              <a:t>illo</a:t>
            </a:r>
            <a:r>
              <a:rPr lang="en-US" sz="1800" dirty="0"/>
              <a:t>. 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D5F1A08-7D35-4ED3-9443-1ADC846F46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2F17BD5-2095-470B-B3E6-D60B44EB7387}"/>
              </a:ext>
            </a:extLst>
          </p:cNvPr>
          <p:cNvSpPr txBox="1"/>
          <p:nvPr/>
        </p:nvSpPr>
        <p:spPr>
          <a:xfrm>
            <a:off x="5365201" y="1004571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1</a:t>
            </a: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1C17CA06-4B04-4934-AEA1-EFBFDC52CC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500" y="1280074"/>
            <a:ext cx="6137787" cy="373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ontent Placeholder 13">
            <a:extLst>
              <a:ext uri="{FF2B5EF4-FFF2-40B4-BE49-F238E27FC236}">
                <a16:creationId xmlns:a16="http://schemas.microsoft.com/office/drawing/2014/main" id="{F8F56898-857F-4B49-B8B0-186DFE9A85A7}"/>
              </a:ext>
            </a:extLst>
          </p:cNvPr>
          <p:cNvSpPr txBox="1">
            <a:spLocks/>
          </p:cNvSpPr>
          <p:nvPr/>
        </p:nvSpPr>
        <p:spPr>
          <a:xfrm>
            <a:off x="419376" y="1373903"/>
            <a:ext cx="4069078" cy="443379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600" b="1" dirty="0"/>
              <a:t>Approve a task, issue, or document.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Navigate to Home.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Use the Filter and Sort by options to find the assignments you need.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Select the item to review.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Review the information, opening any documents or proofs as needed.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Click Approve, Changes or Reject, adding a note about your decision, if applicable.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A61203-D422-41D0-8165-B21FBBC27C90}"/>
              </a:ext>
            </a:extLst>
          </p:cNvPr>
          <p:cNvSpPr txBox="1"/>
          <p:nvPr/>
        </p:nvSpPr>
        <p:spPr>
          <a:xfrm>
            <a:off x="5926723" y="1517929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537417-98AC-44CF-BA18-767C2099AA78}"/>
              </a:ext>
            </a:extLst>
          </p:cNvPr>
          <p:cNvSpPr txBox="1"/>
          <p:nvPr/>
        </p:nvSpPr>
        <p:spPr>
          <a:xfrm>
            <a:off x="6221955" y="2079402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30F910-8CC7-410C-814A-0AC7B2046D91}"/>
              </a:ext>
            </a:extLst>
          </p:cNvPr>
          <p:cNvSpPr txBox="1"/>
          <p:nvPr/>
        </p:nvSpPr>
        <p:spPr>
          <a:xfrm>
            <a:off x="7730613" y="2183925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1811A8E-F9E0-45C5-9607-BCCB6A4FA192}"/>
              </a:ext>
            </a:extLst>
          </p:cNvPr>
          <p:cNvSpPr txBox="1"/>
          <p:nvPr/>
        </p:nvSpPr>
        <p:spPr>
          <a:xfrm>
            <a:off x="10801339" y="1702595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7EEA09C-D4BB-4495-881D-0A34C19AB969}"/>
              </a:ext>
            </a:extLst>
          </p:cNvPr>
          <p:cNvSpPr txBox="1"/>
          <p:nvPr/>
        </p:nvSpPr>
        <p:spPr>
          <a:xfrm>
            <a:off x="6249071" y="450553"/>
            <a:ext cx="22523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Click the assignment name if you need more information.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CBF5A7E-1132-4310-8141-9F7B5E5EC48A}"/>
              </a:ext>
            </a:extLst>
          </p:cNvPr>
          <p:cNvCxnSpPr>
            <a:cxnSpLocks/>
          </p:cNvCxnSpPr>
          <p:nvPr/>
        </p:nvCxnSpPr>
        <p:spPr>
          <a:xfrm flipV="1">
            <a:off x="7774953" y="726440"/>
            <a:ext cx="0" cy="947022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DD377DDB-48A5-434F-8FC3-97267376144E}"/>
              </a:ext>
            </a:extLst>
          </p:cNvPr>
          <p:cNvSpPr txBox="1"/>
          <p:nvPr/>
        </p:nvSpPr>
        <p:spPr>
          <a:xfrm>
            <a:off x="9863240" y="486978"/>
            <a:ext cx="19612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Documents have an additional option: Changes.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4B916C5-C846-45B0-ADE4-50A75105FF70}"/>
              </a:ext>
            </a:extLst>
          </p:cNvPr>
          <p:cNvCxnSpPr>
            <a:cxnSpLocks/>
          </p:cNvCxnSpPr>
          <p:nvPr/>
        </p:nvCxnSpPr>
        <p:spPr>
          <a:xfrm flipV="1">
            <a:off x="10970616" y="793965"/>
            <a:ext cx="0" cy="704441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1B0EADA4-2766-4F6E-A69D-7E5942E00CC7}"/>
              </a:ext>
            </a:extLst>
          </p:cNvPr>
          <p:cNvSpPr txBox="1"/>
          <p:nvPr/>
        </p:nvSpPr>
        <p:spPr>
          <a:xfrm>
            <a:off x="5472918" y="3768180"/>
            <a:ext cx="14074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The type of request is identified by an icon.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574459D-0E4F-4F61-815E-33A7AEFB6BA2}"/>
              </a:ext>
            </a:extLst>
          </p:cNvPr>
          <p:cNvCxnSpPr>
            <a:cxnSpLocks/>
          </p:cNvCxnSpPr>
          <p:nvPr/>
        </p:nvCxnSpPr>
        <p:spPr>
          <a:xfrm>
            <a:off x="6719083" y="2419432"/>
            <a:ext cx="0" cy="1367259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9064EB33-F467-48BE-874C-E6CC369E6086}"/>
              </a:ext>
            </a:extLst>
          </p:cNvPr>
          <p:cNvSpPr txBox="1"/>
          <p:nvPr/>
        </p:nvSpPr>
        <p:spPr>
          <a:xfrm>
            <a:off x="8674144" y="2819568"/>
            <a:ext cx="1189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Click a document to view it.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93725DD-23F2-42DA-9870-E058D7422C76}"/>
              </a:ext>
            </a:extLst>
          </p:cNvPr>
          <p:cNvCxnSpPr>
            <a:cxnSpLocks/>
          </p:cNvCxnSpPr>
          <p:nvPr/>
        </p:nvCxnSpPr>
        <p:spPr>
          <a:xfrm>
            <a:off x="7984960" y="3019623"/>
            <a:ext cx="689184" cy="0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33946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0F33464-62D1-794F-854A-0E2D1439F4C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924800" y="2022407"/>
            <a:ext cx="3200400" cy="426327"/>
          </a:xfrm>
        </p:spPr>
        <p:txBody>
          <a:bodyPr/>
          <a:lstStyle/>
          <a:p>
            <a:r>
              <a:rPr lang="en-US" dirty="0"/>
              <a:t>Workfront Home.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DC50366-5019-1B40-A809-F2AD35995DC1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7924800" y="2629089"/>
            <a:ext cx="3200400" cy="1477963"/>
          </a:xfrm>
        </p:spPr>
        <p:txBody>
          <a:bodyPr>
            <a:noAutofit/>
          </a:bodyPr>
          <a:lstStyle/>
          <a:p>
            <a:pPr>
              <a:lnSpc>
                <a:spcPts val="2400"/>
              </a:lnSpc>
            </a:pPr>
            <a:r>
              <a:rPr lang="en-US" sz="1800" dirty="0" err="1"/>
              <a:t>Sed</a:t>
            </a:r>
            <a:r>
              <a:rPr lang="en-US" sz="1800" dirty="0"/>
              <a:t> </a:t>
            </a:r>
            <a:r>
              <a:rPr lang="en-US" sz="1800" dirty="0" err="1"/>
              <a:t>ut</a:t>
            </a:r>
            <a:r>
              <a:rPr lang="en-US" sz="1800" dirty="0"/>
              <a:t> </a:t>
            </a:r>
            <a:r>
              <a:rPr lang="en-US" sz="1800" dirty="0" err="1"/>
              <a:t>perspiciatis</a:t>
            </a:r>
            <a:r>
              <a:rPr lang="en-US" sz="1800" dirty="0"/>
              <a:t> </a:t>
            </a:r>
            <a:r>
              <a:rPr lang="en-US" sz="1800" dirty="0" err="1"/>
              <a:t>unde</a:t>
            </a:r>
            <a:r>
              <a:rPr lang="en-US" sz="1800" dirty="0"/>
              <a:t> </a:t>
            </a:r>
            <a:r>
              <a:rPr lang="en-US" sz="1800" dirty="0" err="1"/>
              <a:t>omnis</a:t>
            </a:r>
            <a:r>
              <a:rPr lang="en-US" sz="1800" dirty="0"/>
              <a:t> </a:t>
            </a:r>
            <a:r>
              <a:rPr lang="en-US" sz="1800" dirty="0" err="1"/>
              <a:t>iste</a:t>
            </a:r>
            <a:r>
              <a:rPr lang="en-US" sz="1800" dirty="0"/>
              <a:t> </a:t>
            </a:r>
            <a:r>
              <a:rPr lang="en-US" sz="1800" dirty="0" err="1"/>
              <a:t>natus</a:t>
            </a:r>
            <a:r>
              <a:rPr lang="en-US" sz="1800" dirty="0"/>
              <a:t> error sit </a:t>
            </a:r>
            <a:r>
              <a:rPr lang="en-US" sz="1800" dirty="0" err="1"/>
              <a:t>voluptatem</a:t>
            </a:r>
            <a:r>
              <a:rPr lang="en-US" sz="1800" dirty="0"/>
              <a:t> </a:t>
            </a:r>
            <a:r>
              <a:rPr lang="en-US" sz="1800" dirty="0" err="1"/>
              <a:t>accusantium</a:t>
            </a:r>
            <a:r>
              <a:rPr lang="en-US" sz="1800" dirty="0"/>
              <a:t> </a:t>
            </a:r>
            <a:r>
              <a:rPr lang="en-US" sz="1800" dirty="0" err="1"/>
              <a:t>doloremque</a:t>
            </a:r>
            <a:r>
              <a:rPr lang="en-US" sz="1800" dirty="0"/>
              <a:t> </a:t>
            </a:r>
            <a:r>
              <a:rPr lang="en-US" sz="1800" dirty="0" err="1"/>
              <a:t>laudantium</a:t>
            </a:r>
            <a:r>
              <a:rPr lang="en-US" sz="1800" dirty="0"/>
              <a:t>, </a:t>
            </a:r>
            <a:r>
              <a:rPr lang="en-US" sz="1800" dirty="0" err="1"/>
              <a:t>totam</a:t>
            </a:r>
            <a:r>
              <a:rPr lang="en-US" sz="1800" dirty="0"/>
              <a:t> rem </a:t>
            </a:r>
            <a:r>
              <a:rPr lang="en-US" sz="1800" dirty="0" err="1"/>
              <a:t>aperiam</a:t>
            </a:r>
            <a:r>
              <a:rPr lang="en-US" sz="1800" dirty="0"/>
              <a:t>, </a:t>
            </a:r>
            <a:r>
              <a:rPr lang="en-US" sz="1800" dirty="0" err="1"/>
              <a:t>eaque</a:t>
            </a:r>
            <a:r>
              <a:rPr lang="en-US" sz="1800" dirty="0"/>
              <a:t> </a:t>
            </a:r>
            <a:r>
              <a:rPr lang="en-US" sz="1800" dirty="0" err="1"/>
              <a:t>ipsa</a:t>
            </a:r>
            <a:r>
              <a:rPr lang="en-US" sz="1800" dirty="0"/>
              <a:t> </a:t>
            </a:r>
            <a:r>
              <a:rPr lang="en-US" sz="1800" dirty="0" err="1"/>
              <a:t>quae</a:t>
            </a:r>
            <a:r>
              <a:rPr lang="en-US" sz="1800" dirty="0"/>
              <a:t> ab </a:t>
            </a:r>
            <a:r>
              <a:rPr lang="en-US" sz="1800" dirty="0" err="1"/>
              <a:t>illo</a:t>
            </a:r>
            <a:r>
              <a:rPr lang="en-US" sz="1800" dirty="0"/>
              <a:t>. 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D5F1A08-7D35-4ED3-9443-1ADC846F46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Content Placeholder 13">
            <a:extLst>
              <a:ext uri="{FF2B5EF4-FFF2-40B4-BE49-F238E27FC236}">
                <a16:creationId xmlns:a16="http://schemas.microsoft.com/office/drawing/2014/main" id="{943C52E7-DBF6-4097-904D-56ECC343DDC3}"/>
              </a:ext>
            </a:extLst>
          </p:cNvPr>
          <p:cNvSpPr txBox="1">
            <a:spLocks/>
          </p:cNvSpPr>
          <p:nvPr/>
        </p:nvSpPr>
        <p:spPr>
          <a:xfrm>
            <a:off x="468147" y="1355358"/>
            <a:ext cx="4032732" cy="431458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600" b="1" dirty="0"/>
              <a:t>Approve a proof.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Find and select the proof approval request in your Work List in home.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Click the Go to Proof link.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Review the proof.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Click Make decision and select the appropriate option.</a:t>
            </a:r>
          </a:p>
          <a:p>
            <a:pPr marL="0" indent="0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200" dirty="0"/>
              <a:t>This option is available only to users designated as “approvers” on a proof.</a:t>
            </a:r>
          </a:p>
        </p:txBody>
      </p:sp>
      <p:pic>
        <p:nvPicPr>
          <p:cNvPr id="24" name="Picture 2">
            <a:extLst>
              <a:ext uri="{FF2B5EF4-FFF2-40B4-BE49-F238E27FC236}">
                <a16:creationId xmlns:a16="http://schemas.microsoft.com/office/drawing/2014/main" id="{8FE2B4DE-BABD-481E-986A-9347422BBD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501" y="1204477"/>
            <a:ext cx="6137786" cy="3117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8C5B8E29-6448-40FD-A522-8FC76C9E1D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2501" y="2798783"/>
            <a:ext cx="6137786" cy="223334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61973B1-B3D3-4A8F-ACE2-34A6176DB9C2}"/>
              </a:ext>
            </a:extLst>
          </p:cNvPr>
          <p:cNvSpPr txBox="1"/>
          <p:nvPr/>
        </p:nvSpPr>
        <p:spPr>
          <a:xfrm>
            <a:off x="3619966" y="433291"/>
            <a:ext cx="1936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Click the icon to access Home.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CBF5A7E-1132-4310-8141-9F7B5E5EC48A}"/>
              </a:ext>
            </a:extLst>
          </p:cNvPr>
          <p:cNvCxnSpPr>
            <a:cxnSpLocks/>
          </p:cNvCxnSpPr>
          <p:nvPr/>
        </p:nvCxnSpPr>
        <p:spPr>
          <a:xfrm flipV="1">
            <a:off x="5527040" y="546074"/>
            <a:ext cx="0" cy="636208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E435D3A-6A86-411D-8786-89AB2DB400A5}"/>
              </a:ext>
            </a:extLst>
          </p:cNvPr>
          <p:cNvSpPr txBox="1"/>
          <p:nvPr/>
        </p:nvSpPr>
        <p:spPr>
          <a:xfrm>
            <a:off x="6340097" y="1964297"/>
            <a:ext cx="338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A61203-D422-41D0-8165-B21FBBC27C90}"/>
              </a:ext>
            </a:extLst>
          </p:cNvPr>
          <p:cNvSpPr txBox="1"/>
          <p:nvPr/>
        </p:nvSpPr>
        <p:spPr>
          <a:xfrm>
            <a:off x="10933937" y="142506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537417-98AC-44CF-BA18-767C2099AA78}"/>
              </a:ext>
            </a:extLst>
          </p:cNvPr>
          <p:cNvSpPr txBox="1"/>
          <p:nvPr/>
        </p:nvSpPr>
        <p:spPr>
          <a:xfrm>
            <a:off x="6216172" y="329900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5D662D3-AC6F-4102-92F6-FAB045B2BD68}"/>
              </a:ext>
            </a:extLst>
          </p:cNvPr>
          <p:cNvSpPr txBox="1"/>
          <p:nvPr/>
        </p:nvSpPr>
        <p:spPr>
          <a:xfrm>
            <a:off x="8332116" y="450226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4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93725DD-23F2-42DA-9870-E058D7422C76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7529566" y="4881135"/>
            <a:ext cx="0" cy="1140144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7F5496AB-7C15-4B8F-9ED3-74734ED555B5}"/>
              </a:ext>
            </a:extLst>
          </p:cNvPr>
          <p:cNvSpPr txBox="1"/>
          <p:nvPr/>
        </p:nvSpPr>
        <p:spPr>
          <a:xfrm>
            <a:off x="7529566" y="5821224"/>
            <a:ext cx="25953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Proof decision options can be customized by your organization to fit your workflows.</a:t>
            </a:r>
          </a:p>
        </p:txBody>
      </p:sp>
    </p:spTree>
    <p:extLst>
      <p:ext uri="{BB962C8B-B14F-4D97-AF65-F5344CB8AC3E}">
        <p14:creationId xmlns:p14="http://schemas.microsoft.com/office/powerpoint/2010/main" val="23939733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4F817-7EDF-A341-9B84-F21486786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Tips and tricks.</a:t>
            </a:r>
          </a:p>
        </p:txBody>
      </p:sp>
    </p:spTree>
    <p:extLst>
      <p:ext uri="{BB962C8B-B14F-4D97-AF65-F5344CB8AC3E}">
        <p14:creationId xmlns:p14="http://schemas.microsoft.com/office/powerpoint/2010/main" val="10825352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B3B262-AE5F-3845-95B8-429F43932E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691640"/>
            <a:ext cx="10171814" cy="3566160"/>
          </a:xfrm>
        </p:spPr>
        <p:txBody>
          <a:bodyPr/>
          <a:lstStyle/>
          <a:p>
            <a:pPr>
              <a:spcBef>
                <a:spcPts val="1500"/>
              </a:spcBef>
            </a:pPr>
            <a:r>
              <a:rPr lang="en-US" dirty="0"/>
              <a:t>When someone tags you in an update, it sends an in-app notification. Access these from your colored and numbered notification icon </a:t>
            </a:r>
            <a:r>
              <a:rPr lang="en-US" sz="2000" dirty="0"/>
              <a:t>(to the left of the Main Menu)</a:t>
            </a:r>
            <a:r>
              <a:rPr lang="en-US" dirty="0"/>
              <a:t>.</a:t>
            </a:r>
          </a:p>
          <a:p>
            <a:pPr>
              <a:spcBef>
                <a:spcPts val="1500"/>
              </a:spcBef>
            </a:pPr>
            <a:r>
              <a:rPr lang="en-US" dirty="0"/>
              <a:t>You also can access proofs through an email notification sent when you’re assigned as a reviewer/approver </a:t>
            </a:r>
            <a:r>
              <a:rPr lang="en-US" sz="2000" dirty="0"/>
              <a:t>(in your personal email inbox)</a:t>
            </a:r>
            <a:r>
              <a:rPr lang="en-US" dirty="0"/>
              <a:t>.</a:t>
            </a:r>
          </a:p>
          <a:p>
            <a:pPr>
              <a:spcBef>
                <a:spcPts val="1500"/>
              </a:spcBef>
            </a:pPr>
            <a:r>
              <a:rPr lang="en-US" dirty="0"/>
              <a:t>Use Favorites and pins to “bookmark” items—these are your best friends when it comes to finding things quickly.</a:t>
            </a:r>
          </a:p>
        </p:txBody>
      </p:sp>
    </p:spTree>
    <p:extLst>
      <p:ext uri="{BB962C8B-B14F-4D97-AF65-F5344CB8AC3E}">
        <p14:creationId xmlns:p14="http://schemas.microsoft.com/office/powerpoint/2010/main" val="13181481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A9064-9477-F84A-8033-F31B01F03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you.</a:t>
            </a:r>
          </a:p>
        </p:txBody>
      </p:sp>
    </p:spTree>
    <p:extLst>
      <p:ext uri="{BB962C8B-B14F-4D97-AF65-F5344CB8AC3E}">
        <p14:creationId xmlns:p14="http://schemas.microsoft.com/office/powerpoint/2010/main" val="1210565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AB47B4F-FA33-A841-8EE0-918FD5632A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5200" dirty="0"/>
              <a:t>Collaborators: Getting started</a:t>
            </a:r>
          </a:p>
          <a:p>
            <a:r>
              <a:rPr lang="en-US" sz="2400" b="0" dirty="0"/>
              <a:t>Reviewer, requestor, external stakeholder, executive, and more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67613B8C-D063-C843-91F5-E478D9E7CC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24000" y="730148"/>
            <a:ext cx="1854962" cy="327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191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4F817-7EDF-A341-9B84-F21486786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Requestor: Make a request.</a:t>
            </a:r>
          </a:p>
        </p:txBody>
      </p:sp>
    </p:spTree>
    <p:extLst>
      <p:ext uri="{BB962C8B-B14F-4D97-AF65-F5344CB8AC3E}">
        <p14:creationId xmlns:p14="http://schemas.microsoft.com/office/powerpoint/2010/main" val="3020609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0F33464-62D1-794F-854A-0E2D1439F4C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924800" y="2022407"/>
            <a:ext cx="3200400" cy="426327"/>
          </a:xfrm>
        </p:spPr>
        <p:txBody>
          <a:bodyPr/>
          <a:lstStyle/>
          <a:p>
            <a:r>
              <a:rPr lang="en-US" dirty="0"/>
              <a:t>Workfront Home.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DC50366-5019-1B40-A809-F2AD35995DC1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7924800" y="2629089"/>
            <a:ext cx="3200400" cy="1477963"/>
          </a:xfrm>
        </p:spPr>
        <p:txBody>
          <a:bodyPr>
            <a:noAutofit/>
          </a:bodyPr>
          <a:lstStyle/>
          <a:p>
            <a:pPr>
              <a:lnSpc>
                <a:spcPts val="2400"/>
              </a:lnSpc>
            </a:pPr>
            <a:r>
              <a:rPr lang="en-US" sz="1800" dirty="0" err="1"/>
              <a:t>Sed</a:t>
            </a:r>
            <a:r>
              <a:rPr lang="en-US" sz="1800" dirty="0"/>
              <a:t> </a:t>
            </a:r>
            <a:r>
              <a:rPr lang="en-US" sz="1800" dirty="0" err="1"/>
              <a:t>ut</a:t>
            </a:r>
            <a:r>
              <a:rPr lang="en-US" sz="1800" dirty="0"/>
              <a:t> </a:t>
            </a:r>
            <a:r>
              <a:rPr lang="en-US" sz="1800" dirty="0" err="1"/>
              <a:t>perspiciatis</a:t>
            </a:r>
            <a:r>
              <a:rPr lang="en-US" sz="1800" dirty="0"/>
              <a:t> </a:t>
            </a:r>
            <a:r>
              <a:rPr lang="en-US" sz="1800" dirty="0" err="1"/>
              <a:t>unde</a:t>
            </a:r>
            <a:r>
              <a:rPr lang="en-US" sz="1800" dirty="0"/>
              <a:t> </a:t>
            </a:r>
            <a:r>
              <a:rPr lang="en-US" sz="1800" dirty="0" err="1"/>
              <a:t>omnis</a:t>
            </a:r>
            <a:r>
              <a:rPr lang="en-US" sz="1800" dirty="0"/>
              <a:t> </a:t>
            </a:r>
            <a:r>
              <a:rPr lang="en-US" sz="1800" dirty="0" err="1"/>
              <a:t>iste</a:t>
            </a:r>
            <a:r>
              <a:rPr lang="en-US" sz="1800" dirty="0"/>
              <a:t> </a:t>
            </a:r>
            <a:r>
              <a:rPr lang="en-US" sz="1800" dirty="0" err="1"/>
              <a:t>natus</a:t>
            </a:r>
            <a:r>
              <a:rPr lang="en-US" sz="1800" dirty="0"/>
              <a:t> error sit </a:t>
            </a:r>
            <a:r>
              <a:rPr lang="en-US" sz="1800" dirty="0" err="1"/>
              <a:t>voluptatem</a:t>
            </a:r>
            <a:r>
              <a:rPr lang="en-US" sz="1800" dirty="0"/>
              <a:t> </a:t>
            </a:r>
            <a:r>
              <a:rPr lang="en-US" sz="1800" dirty="0" err="1"/>
              <a:t>accusantium</a:t>
            </a:r>
            <a:r>
              <a:rPr lang="en-US" sz="1800" dirty="0"/>
              <a:t> </a:t>
            </a:r>
            <a:r>
              <a:rPr lang="en-US" sz="1800" dirty="0" err="1"/>
              <a:t>doloremque</a:t>
            </a:r>
            <a:r>
              <a:rPr lang="en-US" sz="1800" dirty="0"/>
              <a:t> </a:t>
            </a:r>
            <a:r>
              <a:rPr lang="en-US" sz="1800" dirty="0" err="1"/>
              <a:t>laudantium</a:t>
            </a:r>
            <a:r>
              <a:rPr lang="en-US" sz="1800" dirty="0"/>
              <a:t>, </a:t>
            </a:r>
            <a:r>
              <a:rPr lang="en-US" sz="1800" dirty="0" err="1"/>
              <a:t>totam</a:t>
            </a:r>
            <a:r>
              <a:rPr lang="en-US" sz="1800" dirty="0"/>
              <a:t> rem </a:t>
            </a:r>
            <a:r>
              <a:rPr lang="en-US" sz="1800" dirty="0" err="1"/>
              <a:t>aperiam</a:t>
            </a:r>
            <a:r>
              <a:rPr lang="en-US" sz="1800" dirty="0"/>
              <a:t>, </a:t>
            </a:r>
            <a:r>
              <a:rPr lang="en-US" sz="1800" dirty="0" err="1"/>
              <a:t>eaque</a:t>
            </a:r>
            <a:r>
              <a:rPr lang="en-US" sz="1800" dirty="0"/>
              <a:t> </a:t>
            </a:r>
            <a:r>
              <a:rPr lang="en-US" sz="1800" dirty="0" err="1"/>
              <a:t>ipsa</a:t>
            </a:r>
            <a:r>
              <a:rPr lang="en-US" sz="1800" dirty="0"/>
              <a:t> </a:t>
            </a:r>
            <a:r>
              <a:rPr lang="en-US" sz="1800" dirty="0" err="1"/>
              <a:t>quae</a:t>
            </a:r>
            <a:r>
              <a:rPr lang="en-US" sz="1800" dirty="0"/>
              <a:t> ab </a:t>
            </a:r>
            <a:r>
              <a:rPr lang="en-US" sz="1800" dirty="0" err="1"/>
              <a:t>illo</a:t>
            </a:r>
            <a:r>
              <a:rPr lang="en-US" sz="1800" dirty="0"/>
              <a:t>. 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09E8803-74DD-5045-9F9D-4D09289C75BD}"/>
              </a:ext>
            </a:extLst>
          </p:cNvPr>
          <p:cNvSpPr/>
          <p:nvPr/>
        </p:nvSpPr>
        <p:spPr>
          <a:xfrm>
            <a:off x="778636" y="6144084"/>
            <a:ext cx="1679787" cy="3522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D5F1A08-7D35-4ED3-9443-1ADC846F46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5837BE7A-9D48-4752-B080-8E0788DD69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499" y="1189237"/>
            <a:ext cx="6137787" cy="3827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2F17BD5-2095-470B-B3E6-D60B44EB7387}"/>
              </a:ext>
            </a:extLst>
          </p:cNvPr>
          <p:cNvSpPr txBox="1"/>
          <p:nvPr/>
        </p:nvSpPr>
        <p:spPr>
          <a:xfrm>
            <a:off x="8433679" y="166117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A61203-D422-41D0-8165-B21FBBC27C90}"/>
              </a:ext>
            </a:extLst>
          </p:cNvPr>
          <p:cNvSpPr txBox="1"/>
          <p:nvPr/>
        </p:nvSpPr>
        <p:spPr>
          <a:xfrm>
            <a:off x="7568515" y="2203761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537417-98AC-44CF-BA18-767C2099AA78}"/>
              </a:ext>
            </a:extLst>
          </p:cNvPr>
          <p:cNvSpPr txBox="1"/>
          <p:nvPr/>
        </p:nvSpPr>
        <p:spPr>
          <a:xfrm>
            <a:off x="8055130" y="244873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227B5C-E9C8-4682-B62C-04E7627A2C1D}"/>
              </a:ext>
            </a:extLst>
          </p:cNvPr>
          <p:cNvSpPr txBox="1"/>
          <p:nvPr/>
        </p:nvSpPr>
        <p:spPr>
          <a:xfrm>
            <a:off x="8004330" y="324433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A2D52D8-8F8B-4CE5-A524-F4389EAF8ABB}"/>
              </a:ext>
            </a:extLst>
          </p:cNvPr>
          <p:cNvSpPr txBox="1"/>
          <p:nvPr/>
        </p:nvSpPr>
        <p:spPr>
          <a:xfrm>
            <a:off x="8772233" y="3918075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8245E98-CCED-4E27-98C3-352067EF7C80}"/>
              </a:ext>
            </a:extLst>
          </p:cNvPr>
          <p:cNvSpPr txBox="1"/>
          <p:nvPr/>
        </p:nvSpPr>
        <p:spPr>
          <a:xfrm>
            <a:off x="6096000" y="4728641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6</a:t>
            </a:r>
          </a:p>
        </p:txBody>
      </p:sp>
      <p:sp>
        <p:nvSpPr>
          <p:cNvPr id="16" name="Content Placeholder 13">
            <a:extLst>
              <a:ext uri="{FF2B5EF4-FFF2-40B4-BE49-F238E27FC236}">
                <a16:creationId xmlns:a16="http://schemas.microsoft.com/office/drawing/2014/main" id="{C8FF6B83-F8BB-4CCA-93F5-1189EC55641E}"/>
              </a:ext>
            </a:extLst>
          </p:cNvPr>
          <p:cNvSpPr txBox="1">
            <a:spLocks/>
          </p:cNvSpPr>
          <p:nvPr/>
        </p:nvSpPr>
        <p:spPr>
          <a:xfrm>
            <a:off x="514642" y="2734454"/>
            <a:ext cx="3843131" cy="1368287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600" dirty="0"/>
              <a:t>Select the request type.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endParaRPr lang="en-US" sz="160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600" dirty="0"/>
              <a:t>Name the request in the Subject field. This is the name everyone will see in Workfront.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endParaRPr lang="en-US" sz="160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600" dirty="0"/>
              <a:t>Add a description to provide information about the request.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endParaRPr lang="en-US" sz="160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600" dirty="0"/>
              <a:t>Drag and drop related documents into the gray box to upload them to the request.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endParaRPr lang="en-US" sz="160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600" dirty="0"/>
              <a:t>Fill out any attached custom forms to gather request-specific and organization-specific information.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endParaRPr lang="en-US" sz="160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600" dirty="0"/>
              <a:t>Click Submit Request.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CC95A61-B6DB-49B7-B9BA-41164677FFF0}"/>
              </a:ext>
            </a:extLst>
          </p:cNvPr>
          <p:cNvSpPr txBox="1"/>
          <p:nvPr/>
        </p:nvSpPr>
        <p:spPr>
          <a:xfrm>
            <a:off x="5888432" y="260718"/>
            <a:ext cx="220271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There may be additional drop-down menus to choose from, depending on the request type.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88A96A4-336A-461E-BDA4-5D6BF7EE67B9}"/>
              </a:ext>
            </a:extLst>
          </p:cNvPr>
          <p:cNvSpPr txBox="1"/>
          <p:nvPr/>
        </p:nvSpPr>
        <p:spPr>
          <a:xfrm>
            <a:off x="9424264" y="246663"/>
            <a:ext cx="186182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Select Requests from the Main Menu to make a request or review existing requests.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4B916C5-C846-45B0-ADE4-50A75105FF70}"/>
              </a:ext>
            </a:extLst>
          </p:cNvPr>
          <p:cNvCxnSpPr>
            <a:cxnSpLocks/>
          </p:cNvCxnSpPr>
          <p:nvPr/>
        </p:nvCxnSpPr>
        <p:spPr>
          <a:xfrm flipV="1">
            <a:off x="7166135" y="690931"/>
            <a:ext cx="0" cy="1142574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CBF5A7E-1132-4310-8141-9F7B5E5EC48A}"/>
              </a:ext>
            </a:extLst>
          </p:cNvPr>
          <p:cNvCxnSpPr>
            <a:cxnSpLocks/>
          </p:cNvCxnSpPr>
          <p:nvPr/>
        </p:nvCxnSpPr>
        <p:spPr>
          <a:xfrm flipV="1">
            <a:off x="11125200" y="662050"/>
            <a:ext cx="0" cy="445163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9433C70E-CB7C-4824-9B86-25C69B56C4E5}"/>
              </a:ext>
            </a:extLst>
          </p:cNvPr>
          <p:cNvSpPr txBox="1"/>
          <p:nvPr/>
        </p:nvSpPr>
        <p:spPr>
          <a:xfrm>
            <a:off x="8524755" y="2225444"/>
            <a:ext cx="17622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Any fields with bold labels are required information.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6C6903B-F26A-4D44-B154-5B2470E1997D}"/>
              </a:ext>
            </a:extLst>
          </p:cNvPr>
          <p:cNvCxnSpPr>
            <a:cxnSpLocks/>
          </p:cNvCxnSpPr>
          <p:nvPr/>
        </p:nvCxnSpPr>
        <p:spPr>
          <a:xfrm>
            <a:off x="6622648" y="2245355"/>
            <a:ext cx="2186072" cy="0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7441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4F817-7EDF-A341-9B84-F21486786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Requestor: Update a request.</a:t>
            </a:r>
          </a:p>
        </p:txBody>
      </p:sp>
    </p:spTree>
    <p:extLst>
      <p:ext uri="{BB962C8B-B14F-4D97-AF65-F5344CB8AC3E}">
        <p14:creationId xmlns:p14="http://schemas.microsoft.com/office/powerpoint/2010/main" val="17006702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0F33464-62D1-794F-854A-0E2D1439F4C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924800" y="2022407"/>
            <a:ext cx="3200400" cy="426327"/>
          </a:xfrm>
        </p:spPr>
        <p:txBody>
          <a:bodyPr/>
          <a:lstStyle/>
          <a:p>
            <a:r>
              <a:rPr lang="en-US" dirty="0"/>
              <a:t>Workfront Home.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DC50366-5019-1B40-A809-F2AD35995DC1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7924800" y="2629089"/>
            <a:ext cx="3200400" cy="1477963"/>
          </a:xfrm>
        </p:spPr>
        <p:txBody>
          <a:bodyPr>
            <a:noAutofit/>
          </a:bodyPr>
          <a:lstStyle/>
          <a:p>
            <a:pPr>
              <a:lnSpc>
                <a:spcPts val="2400"/>
              </a:lnSpc>
            </a:pPr>
            <a:r>
              <a:rPr lang="en-US" sz="1800" dirty="0" err="1"/>
              <a:t>Sed</a:t>
            </a:r>
            <a:r>
              <a:rPr lang="en-US" sz="1800" dirty="0"/>
              <a:t> </a:t>
            </a:r>
            <a:r>
              <a:rPr lang="en-US" sz="1800" dirty="0" err="1"/>
              <a:t>ut</a:t>
            </a:r>
            <a:r>
              <a:rPr lang="en-US" sz="1800" dirty="0"/>
              <a:t> </a:t>
            </a:r>
            <a:r>
              <a:rPr lang="en-US" sz="1800" dirty="0" err="1"/>
              <a:t>perspiciatis</a:t>
            </a:r>
            <a:r>
              <a:rPr lang="en-US" sz="1800" dirty="0"/>
              <a:t> </a:t>
            </a:r>
            <a:r>
              <a:rPr lang="en-US" sz="1800" dirty="0" err="1"/>
              <a:t>unde</a:t>
            </a:r>
            <a:r>
              <a:rPr lang="en-US" sz="1800" dirty="0"/>
              <a:t> </a:t>
            </a:r>
            <a:r>
              <a:rPr lang="en-US" sz="1800" dirty="0" err="1"/>
              <a:t>omnis</a:t>
            </a:r>
            <a:r>
              <a:rPr lang="en-US" sz="1800" dirty="0"/>
              <a:t> </a:t>
            </a:r>
            <a:r>
              <a:rPr lang="en-US" sz="1800" dirty="0" err="1"/>
              <a:t>iste</a:t>
            </a:r>
            <a:r>
              <a:rPr lang="en-US" sz="1800" dirty="0"/>
              <a:t> </a:t>
            </a:r>
            <a:r>
              <a:rPr lang="en-US" sz="1800" dirty="0" err="1"/>
              <a:t>natus</a:t>
            </a:r>
            <a:r>
              <a:rPr lang="en-US" sz="1800" dirty="0"/>
              <a:t> error sit </a:t>
            </a:r>
            <a:r>
              <a:rPr lang="en-US" sz="1800" dirty="0" err="1"/>
              <a:t>voluptatem</a:t>
            </a:r>
            <a:r>
              <a:rPr lang="en-US" sz="1800" dirty="0"/>
              <a:t> </a:t>
            </a:r>
            <a:r>
              <a:rPr lang="en-US" sz="1800" dirty="0" err="1"/>
              <a:t>accusantium</a:t>
            </a:r>
            <a:r>
              <a:rPr lang="en-US" sz="1800" dirty="0"/>
              <a:t> </a:t>
            </a:r>
            <a:r>
              <a:rPr lang="en-US" sz="1800" dirty="0" err="1"/>
              <a:t>doloremque</a:t>
            </a:r>
            <a:r>
              <a:rPr lang="en-US" sz="1800" dirty="0"/>
              <a:t> </a:t>
            </a:r>
            <a:r>
              <a:rPr lang="en-US" sz="1800" dirty="0" err="1"/>
              <a:t>laudantium</a:t>
            </a:r>
            <a:r>
              <a:rPr lang="en-US" sz="1800" dirty="0"/>
              <a:t>, </a:t>
            </a:r>
            <a:r>
              <a:rPr lang="en-US" sz="1800" dirty="0" err="1"/>
              <a:t>totam</a:t>
            </a:r>
            <a:r>
              <a:rPr lang="en-US" sz="1800" dirty="0"/>
              <a:t> rem </a:t>
            </a:r>
            <a:r>
              <a:rPr lang="en-US" sz="1800" dirty="0" err="1"/>
              <a:t>aperiam</a:t>
            </a:r>
            <a:r>
              <a:rPr lang="en-US" sz="1800" dirty="0"/>
              <a:t>, </a:t>
            </a:r>
            <a:r>
              <a:rPr lang="en-US" sz="1800" dirty="0" err="1"/>
              <a:t>eaque</a:t>
            </a:r>
            <a:r>
              <a:rPr lang="en-US" sz="1800" dirty="0"/>
              <a:t> </a:t>
            </a:r>
            <a:r>
              <a:rPr lang="en-US" sz="1800" dirty="0" err="1"/>
              <a:t>ipsa</a:t>
            </a:r>
            <a:r>
              <a:rPr lang="en-US" sz="1800" dirty="0"/>
              <a:t> </a:t>
            </a:r>
            <a:r>
              <a:rPr lang="en-US" sz="1800" dirty="0" err="1"/>
              <a:t>quae</a:t>
            </a:r>
            <a:r>
              <a:rPr lang="en-US" sz="1800" dirty="0"/>
              <a:t> ab </a:t>
            </a:r>
            <a:r>
              <a:rPr lang="en-US" sz="1800" dirty="0" err="1"/>
              <a:t>illo</a:t>
            </a:r>
            <a:r>
              <a:rPr lang="en-US" sz="1800" dirty="0"/>
              <a:t>. 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D5F1A08-7D35-4ED3-9443-1ADC846F46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CBF5A7E-1132-4310-8141-9F7B5E5EC48A}"/>
              </a:ext>
            </a:extLst>
          </p:cNvPr>
          <p:cNvCxnSpPr>
            <a:cxnSpLocks/>
          </p:cNvCxnSpPr>
          <p:nvPr/>
        </p:nvCxnSpPr>
        <p:spPr>
          <a:xfrm flipV="1">
            <a:off x="11292840" y="679511"/>
            <a:ext cx="0" cy="445163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3" name="Content Placeholder 13">
            <a:extLst>
              <a:ext uri="{FF2B5EF4-FFF2-40B4-BE49-F238E27FC236}">
                <a16:creationId xmlns:a16="http://schemas.microsoft.com/office/drawing/2014/main" id="{888BAE73-17C5-4A1D-ABE5-14075EFCA67A}"/>
              </a:ext>
            </a:extLst>
          </p:cNvPr>
          <p:cNvSpPr txBox="1">
            <a:spLocks/>
          </p:cNvSpPr>
          <p:nvPr/>
        </p:nvSpPr>
        <p:spPr>
          <a:xfrm>
            <a:off x="467360" y="1455174"/>
            <a:ext cx="4152112" cy="424698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Click the name of the request to open it.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Enter your update.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Use the @ to tag other Workfront users, so they receive a notification about the update.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Be sure to click Update to post the comment.</a:t>
            </a:r>
          </a:p>
          <a:p>
            <a:pPr marL="0" indent="0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200" dirty="0"/>
              <a:t>Your organization’s Workfront setups may include a dashboard of reports about requests that you refer to, rather than accessing the standard Requests area.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endParaRPr lang="en-US" sz="1600" dirty="0"/>
          </a:p>
        </p:txBody>
      </p:sp>
      <p:pic>
        <p:nvPicPr>
          <p:cNvPr id="24" name="Picture 6">
            <a:extLst>
              <a:ext uri="{FF2B5EF4-FFF2-40B4-BE49-F238E27FC236}">
                <a16:creationId xmlns:a16="http://schemas.microsoft.com/office/drawing/2014/main" id="{F0760805-4FCB-4C19-8103-2B7D7D1384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500" y="1189237"/>
            <a:ext cx="6137787" cy="1670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75918FD-08D5-4381-A851-2A1C287522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2501" y="2860208"/>
            <a:ext cx="6137786" cy="215668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2F17BD5-2095-470B-B3E6-D60B44EB7387}"/>
              </a:ext>
            </a:extLst>
          </p:cNvPr>
          <p:cNvSpPr txBox="1"/>
          <p:nvPr/>
        </p:nvSpPr>
        <p:spPr>
          <a:xfrm>
            <a:off x="7010455" y="199631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A61203-D422-41D0-8165-B21FBBC27C90}"/>
              </a:ext>
            </a:extLst>
          </p:cNvPr>
          <p:cNvSpPr txBox="1"/>
          <p:nvPr/>
        </p:nvSpPr>
        <p:spPr>
          <a:xfrm>
            <a:off x="7755523" y="3508712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537417-98AC-44CF-BA18-767C2099AA78}"/>
              </a:ext>
            </a:extLst>
          </p:cNvPr>
          <p:cNvSpPr txBox="1"/>
          <p:nvPr/>
        </p:nvSpPr>
        <p:spPr>
          <a:xfrm>
            <a:off x="7179732" y="387804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227B5C-E9C8-4682-B62C-04E7627A2C1D}"/>
              </a:ext>
            </a:extLst>
          </p:cNvPr>
          <p:cNvSpPr txBox="1"/>
          <p:nvPr/>
        </p:nvSpPr>
        <p:spPr>
          <a:xfrm>
            <a:off x="6084168" y="4131212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4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FF937E3-3449-4175-9232-E8DAAA690868}"/>
              </a:ext>
            </a:extLst>
          </p:cNvPr>
          <p:cNvSpPr txBox="1"/>
          <p:nvPr/>
        </p:nvSpPr>
        <p:spPr>
          <a:xfrm>
            <a:off x="10216564" y="414893"/>
            <a:ext cx="14347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Select Requests from the Main Menu.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0B24CEC-BCC0-4EE2-A547-63ADD99C0172}"/>
              </a:ext>
            </a:extLst>
          </p:cNvPr>
          <p:cNvSpPr txBox="1"/>
          <p:nvPr/>
        </p:nvSpPr>
        <p:spPr>
          <a:xfrm>
            <a:off x="4692893" y="472838"/>
            <a:ext cx="21737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Find your requests in the Requests I’ve Submitted section.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4B916C5-C846-45B0-ADE4-50A75105FF70}"/>
              </a:ext>
            </a:extLst>
          </p:cNvPr>
          <p:cNvCxnSpPr>
            <a:cxnSpLocks/>
          </p:cNvCxnSpPr>
          <p:nvPr/>
        </p:nvCxnSpPr>
        <p:spPr>
          <a:xfrm flipV="1">
            <a:off x="6180615" y="736600"/>
            <a:ext cx="0" cy="1444380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5819A292-5374-4C3E-8EE0-C001F57196C4}"/>
              </a:ext>
            </a:extLst>
          </p:cNvPr>
          <p:cNvSpPr txBox="1"/>
          <p:nvPr/>
        </p:nvSpPr>
        <p:spPr>
          <a:xfrm>
            <a:off x="7179732" y="2621538"/>
            <a:ext cx="39454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See the latest comment right on the Requests I’ve Submitted page.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93725DD-23F2-42DA-9870-E058D7422C76}"/>
              </a:ext>
            </a:extLst>
          </p:cNvPr>
          <p:cNvCxnSpPr>
            <a:cxnSpLocks/>
          </p:cNvCxnSpPr>
          <p:nvPr/>
        </p:nvCxnSpPr>
        <p:spPr>
          <a:xfrm>
            <a:off x="7196664" y="2555217"/>
            <a:ext cx="0" cy="175472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574459D-0E4F-4F61-815E-33A7AEFB6BA2}"/>
              </a:ext>
            </a:extLst>
          </p:cNvPr>
          <p:cNvCxnSpPr>
            <a:cxnSpLocks/>
          </p:cNvCxnSpPr>
          <p:nvPr/>
        </p:nvCxnSpPr>
        <p:spPr>
          <a:xfrm>
            <a:off x="8827283" y="4718581"/>
            <a:ext cx="626597" cy="0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B9C43251-2E36-4CD6-873E-99B0CA51C0E5}"/>
              </a:ext>
            </a:extLst>
          </p:cNvPr>
          <p:cNvSpPr txBox="1"/>
          <p:nvPr/>
        </p:nvSpPr>
        <p:spPr>
          <a:xfrm>
            <a:off x="9390860" y="4518526"/>
            <a:ext cx="21794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View and reply to previous comments in the updates thread.</a:t>
            </a:r>
          </a:p>
        </p:txBody>
      </p:sp>
    </p:spTree>
    <p:extLst>
      <p:ext uri="{BB962C8B-B14F-4D97-AF65-F5344CB8AC3E}">
        <p14:creationId xmlns:p14="http://schemas.microsoft.com/office/powerpoint/2010/main" val="2206869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4F817-7EDF-A341-9B84-F21486786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Requestor: Track a request.</a:t>
            </a:r>
          </a:p>
        </p:txBody>
      </p:sp>
    </p:spTree>
    <p:extLst>
      <p:ext uri="{BB962C8B-B14F-4D97-AF65-F5344CB8AC3E}">
        <p14:creationId xmlns:p14="http://schemas.microsoft.com/office/powerpoint/2010/main" val="3266792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0F33464-62D1-794F-854A-0E2D1439F4C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924800" y="2022407"/>
            <a:ext cx="3200400" cy="426327"/>
          </a:xfrm>
        </p:spPr>
        <p:txBody>
          <a:bodyPr/>
          <a:lstStyle/>
          <a:p>
            <a:r>
              <a:rPr lang="en-US" dirty="0"/>
              <a:t>Workfront Home.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DC50366-5019-1B40-A809-F2AD35995DC1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7924800" y="2629089"/>
            <a:ext cx="3200400" cy="1477963"/>
          </a:xfrm>
        </p:spPr>
        <p:txBody>
          <a:bodyPr>
            <a:noAutofit/>
          </a:bodyPr>
          <a:lstStyle/>
          <a:p>
            <a:pPr>
              <a:lnSpc>
                <a:spcPts val="2400"/>
              </a:lnSpc>
            </a:pPr>
            <a:r>
              <a:rPr lang="en-US" sz="1800" dirty="0" err="1"/>
              <a:t>Sed</a:t>
            </a:r>
            <a:r>
              <a:rPr lang="en-US" sz="1800" dirty="0"/>
              <a:t> </a:t>
            </a:r>
            <a:r>
              <a:rPr lang="en-US" sz="1800" dirty="0" err="1"/>
              <a:t>ut</a:t>
            </a:r>
            <a:r>
              <a:rPr lang="en-US" sz="1800" dirty="0"/>
              <a:t> </a:t>
            </a:r>
            <a:r>
              <a:rPr lang="en-US" sz="1800" dirty="0" err="1"/>
              <a:t>perspiciatis</a:t>
            </a:r>
            <a:r>
              <a:rPr lang="en-US" sz="1800" dirty="0"/>
              <a:t> </a:t>
            </a:r>
            <a:r>
              <a:rPr lang="en-US" sz="1800" dirty="0" err="1"/>
              <a:t>unde</a:t>
            </a:r>
            <a:r>
              <a:rPr lang="en-US" sz="1800" dirty="0"/>
              <a:t> </a:t>
            </a:r>
            <a:r>
              <a:rPr lang="en-US" sz="1800" dirty="0" err="1"/>
              <a:t>omnis</a:t>
            </a:r>
            <a:r>
              <a:rPr lang="en-US" sz="1800" dirty="0"/>
              <a:t> </a:t>
            </a:r>
            <a:r>
              <a:rPr lang="en-US" sz="1800" dirty="0" err="1"/>
              <a:t>iste</a:t>
            </a:r>
            <a:r>
              <a:rPr lang="en-US" sz="1800" dirty="0"/>
              <a:t> </a:t>
            </a:r>
            <a:r>
              <a:rPr lang="en-US" sz="1800" dirty="0" err="1"/>
              <a:t>natus</a:t>
            </a:r>
            <a:r>
              <a:rPr lang="en-US" sz="1800" dirty="0"/>
              <a:t> error sit </a:t>
            </a:r>
            <a:r>
              <a:rPr lang="en-US" sz="1800" dirty="0" err="1"/>
              <a:t>voluptatem</a:t>
            </a:r>
            <a:r>
              <a:rPr lang="en-US" sz="1800" dirty="0"/>
              <a:t> </a:t>
            </a:r>
            <a:r>
              <a:rPr lang="en-US" sz="1800" dirty="0" err="1"/>
              <a:t>accusantium</a:t>
            </a:r>
            <a:r>
              <a:rPr lang="en-US" sz="1800" dirty="0"/>
              <a:t> </a:t>
            </a:r>
            <a:r>
              <a:rPr lang="en-US" sz="1800" dirty="0" err="1"/>
              <a:t>doloremque</a:t>
            </a:r>
            <a:r>
              <a:rPr lang="en-US" sz="1800" dirty="0"/>
              <a:t> </a:t>
            </a:r>
            <a:r>
              <a:rPr lang="en-US" sz="1800" dirty="0" err="1"/>
              <a:t>laudantium</a:t>
            </a:r>
            <a:r>
              <a:rPr lang="en-US" sz="1800" dirty="0"/>
              <a:t>, </a:t>
            </a:r>
            <a:r>
              <a:rPr lang="en-US" sz="1800" dirty="0" err="1"/>
              <a:t>totam</a:t>
            </a:r>
            <a:r>
              <a:rPr lang="en-US" sz="1800" dirty="0"/>
              <a:t> rem </a:t>
            </a:r>
            <a:r>
              <a:rPr lang="en-US" sz="1800" dirty="0" err="1"/>
              <a:t>aperiam</a:t>
            </a:r>
            <a:r>
              <a:rPr lang="en-US" sz="1800" dirty="0"/>
              <a:t>, </a:t>
            </a:r>
            <a:r>
              <a:rPr lang="en-US" sz="1800" dirty="0" err="1"/>
              <a:t>eaque</a:t>
            </a:r>
            <a:r>
              <a:rPr lang="en-US" sz="1800" dirty="0"/>
              <a:t> </a:t>
            </a:r>
            <a:r>
              <a:rPr lang="en-US" sz="1800" dirty="0" err="1"/>
              <a:t>ipsa</a:t>
            </a:r>
            <a:r>
              <a:rPr lang="en-US" sz="1800" dirty="0"/>
              <a:t> </a:t>
            </a:r>
            <a:r>
              <a:rPr lang="en-US" sz="1800" dirty="0" err="1"/>
              <a:t>quae</a:t>
            </a:r>
            <a:r>
              <a:rPr lang="en-US" sz="1800" dirty="0"/>
              <a:t> ab </a:t>
            </a:r>
            <a:r>
              <a:rPr lang="en-US" sz="1800" dirty="0" err="1"/>
              <a:t>illo</a:t>
            </a:r>
            <a:r>
              <a:rPr lang="en-US" sz="1800" dirty="0"/>
              <a:t>. 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D5F1A08-7D35-4ED3-9443-1ADC846F46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CBF5A7E-1132-4310-8141-9F7B5E5EC48A}"/>
              </a:ext>
            </a:extLst>
          </p:cNvPr>
          <p:cNvCxnSpPr>
            <a:cxnSpLocks/>
          </p:cNvCxnSpPr>
          <p:nvPr/>
        </p:nvCxnSpPr>
        <p:spPr>
          <a:xfrm flipV="1">
            <a:off x="11292840" y="679512"/>
            <a:ext cx="0" cy="636208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EFF937E3-3449-4175-9232-E8DAAA690868}"/>
              </a:ext>
            </a:extLst>
          </p:cNvPr>
          <p:cNvSpPr txBox="1"/>
          <p:nvPr/>
        </p:nvSpPr>
        <p:spPr>
          <a:xfrm>
            <a:off x="10216564" y="423177"/>
            <a:ext cx="14347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Select Requests from the Main Menu.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0B24CEC-BCC0-4EE2-A547-63ADD99C0172}"/>
              </a:ext>
            </a:extLst>
          </p:cNvPr>
          <p:cNvSpPr txBox="1"/>
          <p:nvPr/>
        </p:nvSpPr>
        <p:spPr>
          <a:xfrm>
            <a:off x="4692893" y="472838"/>
            <a:ext cx="21737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Find your requests in the Requests I’ve Submitted section.</a:t>
            </a:r>
          </a:p>
        </p:txBody>
      </p:sp>
      <p:sp>
        <p:nvSpPr>
          <p:cNvPr id="21" name="Content Placeholder 13">
            <a:extLst>
              <a:ext uri="{FF2B5EF4-FFF2-40B4-BE49-F238E27FC236}">
                <a16:creationId xmlns:a16="http://schemas.microsoft.com/office/drawing/2014/main" id="{F606AEF5-EF1C-4734-BF5B-570F54948EA1}"/>
              </a:ext>
            </a:extLst>
          </p:cNvPr>
          <p:cNvSpPr txBox="1">
            <a:spLocks/>
          </p:cNvSpPr>
          <p:nvPr/>
        </p:nvSpPr>
        <p:spPr>
          <a:xfrm>
            <a:off x="365760" y="1484672"/>
            <a:ext cx="3870959" cy="42174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Find your requests in the Requests I’ve Submitted section.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View and reply to recent updates on the request.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Track the Status of the request; its planned completion date, and who it’s assigned to.</a:t>
            </a:r>
          </a:p>
          <a:p>
            <a:pPr marL="0" indent="0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200" dirty="0"/>
              <a:t>Your organization’s Workfront setups may include a dashboard of reports about requests that you refer to, rather than accessing the standard Requests area.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endParaRPr lang="en-US" sz="1600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B6B8D82C-557C-476F-81F0-16A133EDB6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2500" y="1381008"/>
            <a:ext cx="6137788" cy="1905242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4B916C5-C846-45B0-ADE4-50A75105FF70}"/>
              </a:ext>
            </a:extLst>
          </p:cNvPr>
          <p:cNvCxnSpPr>
            <a:cxnSpLocks/>
          </p:cNvCxnSpPr>
          <p:nvPr/>
        </p:nvCxnSpPr>
        <p:spPr>
          <a:xfrm flipV="1">
            <a:off x="6145054" y="731098"/>
            <a:ext cx="0" cy="1834198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1" name="Left Bracket 30">
            <a:extLst>
              <a:ext uri="{FF2B5EF4-FFF2-40B4-BE49-F238E27FC236}">
                <a16:creationId xmlns:a16="http://schemas.microsoft.com/office/drawing/2014/main" id="{6287E876-89B6-4825-BE9D-1AA744DC8B40}"/>
              </a:ext>
            </a:extLst>
          </p:cNvPr>
          <p:cNvSpPr/>
          <p:nvPr/>
        </p:nvSpPr>
        <p:spPr>
          <a:xfrm rot="16200000">
            <a:off x="10174207" y="1944604"/>
            <a:ext cx="88429" cy="1640837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63F0861-0229-4225-B267-C0F840EDB1C0}"/>
              </a:ext>
            </a:extLst>
          </p:cNvPr>
          <p:cNvCxnSpPr>
            <a:cxnSpLocks/>
          </p:cNvCxnSpPr>
          <p:nvPr/>
        </p:nvCxnSpPr>
        <p:spPr>
          <a:xfrm>
            <a:off x="11364423" y="2809237"/>
            <a:ext cx="0" cy="1864363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8A35EE3A-E919-44FD-9F77-5E1C888CAF8D}"/>
              </a:ext>
            </a:extLst>
          </p:cNvPr>
          <p:cNvSpPr txBox="1"/>
          <p:nvPr/>
        </p:nvSpPr>
        <p:spPr>
          <a:xfrm>
            <a:off x="9525000" y="4361915"/>
            <a:ext cx="1963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This icon indicates documents are attached to the request.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D4679D7-A0FB-42C7-BFDF-EA87D81BE6FA}"/>
              </a:ext>
            </a:extLst>
          </p:cNvPr>
          <p:cNvSpPr txBox="1"/>
          <p:nvPr/>
        </p:nvSpPr>
        <p:spPr>
          <a:xfrm>
            <a:off x="7110304" y="3371696"/>
            <a:ext cx="13235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Click a request name to open it.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93725DD-23F2-42DA-9870-E058D7422C76}"/>
              </a:ext>
            </a:extLst>
          </p:cNvPr>
          <p:cNvCxnSpPr>
            <a:cxnSpLocks/>
          </p:cNvCxnSpPr>
          <p:nvPr/>
        </p:nvCxnSpPr>
        <p:spPr>
          <a:xfrm>
            <a:off x="7110304" y="2583638"/>
            <a:ext cx="0" cy="957475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20D4BB90-013E-4EDC-9992-5ECBCF77F958}"/>
              </a:ext>
            </a:extLst>
          </p:cNvPr>
          <p:cNvSpPr txBox="1"/>
          <p:nvPr/>
        </p:nvSpPr>
        <p:spPr>
          <a:xfrm>
            <a:off x="6028203" y="4007972"/>
            <a:ext cx="15545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Access all requests you have access to in the All Requests section.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574459D-0E4F-4F61-815E-33A7AEFB6BA2}"/>
              </a:ext>
            </a:extLst>
          </p:cNvPr>
          <p:cNvCxnSpPr>
            <a:cxnSpLocks/>
          </p:cNvCxnSpPr>
          <p:nvPr/>
        </p:nvCxnSpPr>
        <p:spPr>
          <a:xfrm>
            <a:off x="6028203" y="2809237"/>
            <a:ext cx="0" cy="1367259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2F17BD5-2095-470B-B3E6-D60B44EB7387}"/>
              </a:ext>
            </a:extLst>
          </p:cNvPr>
          <p:cNvSpPr txBox="1"/>
          <p:nvPr/>
        </p:nvSpPr>
        <p:spPr>
          <a:xfrm>
            <a:off x="6198321" y="1964297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A61203-D422-41D0-8165-B21FBBC27C90}"/>
              </a:ext>
            </a:extLst>
          </p:cNvPr>
          <p:cNvSpPr txBox="1"/>
          <p:nvPr/>
        </p:nvSpPr>
        <p:spPr>
          <a:xfrm>
            <a:off x="6652139" y="298236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537417-98AC-44CF-BA18-767C2099AA78}"/>
              </a:ext>
            </a:extLst>
          </p:cNvPr>
          <p:cNvSpPr txBox="1"/>
          <p:nvPr/>
        </p:nvSpPr>
        <p:spPr>
          <a:xfrm>
            <a:off x="10047287" y="2809327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2888834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4F817-7EDF-A341-9B84-F21486786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Reviewer: Make an approval.</a:t>
            </a:r>
          </a:p>
        </p:txBody>
      </p:sp>
    </p:spTree>
    <p:extLst>
      <p:ext uri="{BB962C8B-B14F-4D97-AF65-F5344CB8AC3E}">
        <p14:creationId xmlns:p14="http://schemas.microsoft.com/office/powerpoint/2010/main" val="25018406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19_wf_color_palette">
      <a:dk1>
        <a:srgbClr val="373737"/>
      </a:dk1>
      <a:lt1>
        <a:srgbClr val="FFFFFF"/>
      </a:lt1>
      <a:dk2>
        <a:srgbClr val="646464"/>
      </a:dk2>
      <a:lt2>
        <a:srgbClr val="F0F0F0"/>
      </a:lt2>
      <a:accent1>
        <a:srgbClr val="F8822F"/>
      </a:accent1>
      <a:accent2>
        <a:srgbClr val="F06010"/>
      </a:accent2>
      <a:accent3>
        <a:srgbClr val="373737"/>
      </a:accent3>
      <a:accent4>
        <a:srgbClr val="646464"/>
      </a:accent4>
      <a:accent5>
        <a:srgbClr val="B3B3B3"/>
      </a:accent5>
      <a:accent6>
        <a:srgbClr val="F0F0F0"/>
      </a:accent6>
      <a:hlink>
        <a:srgbClr val="1295D8"/>
      </a:hlink>
      <a:folHlink>
        <a:srgbClr val="0783C3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5474</TotalTime>
  <Words>885</Words>
  <Application>Microsoft Office PowerPoint</Application>
  <PresentationFormat>Widescreen</PresentationFormat>
  <Paragraphs>99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Arial Black</vt:lpstr>
      <vt:lpstr>Calibri</vt:lpstr>
      <vt:lpstr>Proxima Nova</vt:lpstr>
      <vt:lpstr>Office Theme</vt:lpstr>
      <vt:lpstr>PowerPoint Presentation</vt:lpstr>
      <vt:lpstr>PowerPoint Presentation</vt:lpstr>
      <vt:lpstr>Requestor: Make a request.</vt:lpstr>
      <vt:lpstr>Workfront Home.</vt:lpstr>
      <vt:lpstr>Requestor: Update a request.</vt:lpstr>
      <vt:lpstr>Workfront Home.</vt:lpstr>
      <vt:lpstr>Requestor: Track a request.</vt:lpstr>
      <vt:lpstr>Workfront Home.</vt:lpstr>
      <vt:lpstr>Reviewer: Make an approval.</vt:lpstr>
      <vt:lpstr>Workfront Home.</vt:lpstr>
      <vt:lpstr>Workfront Home.</vt:lpstr>
      <vt:lpstr>Tips and tricks.</vt:lpstr>
      <vt:lpstr>PowerPoint Presentation</vt:lpstr>
      <vt:lpstr>Thank you.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 Broome</dc:creator>
  <cp:lastModifiedBy>Mary Ann Erickson</cp:lastModifiedBy>
  <cp:revision>175</cp:revision>
  <dcterms:created xsi:type="dcterms:W3CDTF">2018-10-26T16:13:05Z</dcterms:created>
  <dcterms:modified xsi:type="dcterms:W3CDTF">2020-03-19T18:12:22Z</dcterms:modified>
</cp:coreProperties>
</file>